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8" r:id="rId3"/>
    <p:sldId id="259" r:id="rId4"/>
    <p:sldId id="278" r:id="rId5"/>
    <p:sldId id="277" r:id="rId6"/>
    <p:sldId id="263" r:id="rId7"/>
    <p:sldId id="264" r:id="rId8"/>
    <p:sldId id="285" r:id="rId9"/>
    <p:sldId id="267" r:id="rId10"/>
    <p:sldId id="282" r:id="rId11"/>
    <p:sldId id="279" r:id="rId12"/>
    <p:sldId id="280" r:id="rId13"/>
    <p:sldId id="281" r:id="rId14"/>
    <p:sldId id="283" r:id="rId15"/>
    <p:sldId id="284" r:id="rId16"/>
    <p:sldId id="286"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autoAdjust="0"/>
    <p:restoredTop sz="94660"/>
  </p:normalViewPr>
  <p:slideViewPr>
    <p:cSldViewPr snapToGrid="0">
      <p:cViewPr varScale="1">
        <p:scale>
          <a:sx n="112" d="100"/>
          <a:sy n="112" d="100"/>
        </p:scale>
        <p:origin x="6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F07080-3516-4717-A589-96938D60F106}" type="datetimeFigureOut">
              <a:rPr lang="en-IN" smtClean="0"/>
              <a:t>11/12/24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76406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F07080-3516-4717-A589-96938D60F106}" type="datetimeFigureOut">
              <a:rPr lang="en-IN" smtClean="0"/>
              <a:t>11/12/24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1942011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F07080-3516-4717-A589-96938D60F106}" type="datetimeFigureOut">
              <a:rPr lang="en-IN" smtClean="0"/>
              <a:t>11/12/24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5E08E3D-3182-4DE9-9BB0-781580C5BB7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05322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F07080-3516-4717-A589-96938D60F106}" type="datetimeFigureOut">
              <a:rPr lang="en-IN" smtClean="0"/>
              <a:t>11/12/24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584872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F07080-3516-4717-A589-96938D60F106}" type="datetimeFigureOut">
              <a:rPr lang="en-IN" smtClean="0"/>
              <a:t>11/12/24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5E08E3D-3182-4DE9-9BB0-781580C5BB7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4495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8F07080-3516-4717-A589-96938D60F106}" type="datetimeFigureOut">
              <a:rPr lang="en-IN" smtClean="0"/>
              <a:t>11/12/24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169694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F07080-3516-4717-A589-96938D60F106}" type="datetimeFigureOut">
              <a:rPr lang="en-IN" smtClean="0"/>
              <a:t>11/12/24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1024586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F07080-3516-4717-A589-96938D60F106}" type="datetimeFigureOut">
              <a:rPr lang="en-IN" smtClean="0"/>
              <a:t>11/12/24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4204615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F07080-3516-4717-A589-96938D60F106}" type="datetimeFigureOut">
              <a:rPr lang="en-IN" smtClean="0"/>
              <a:t>11/12/24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731504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F07080-3516-4717-A589-96938D60F106}" type="datetimeFigureOut">
              <a:rPr lang="en-IN" smtClean="0"/>
              <a:t>11/12/24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2977277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F07080-3516-4717-A589-96938D60F106}" type="datetimeFigureOut">
              <a:rPr lang="en-IN" smtClean="0"/>
              <a:t>11/12/24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3785384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F07080-3516-4717-A589-96938D60F106}" type="datetimeFigureOut">
              <a:rPr lang="en-IN" smtClean="0"/>
              <a:t>11/12/24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2743526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F07080-3516-4717-A589-96938D60F106}" type="datetimeFigureOut">
              <a:rPr lang="en-IN" smtClean="0"/>
              <a:t>11/12/24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1148705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07080-3516-4717-A589-96938D60F106}" type="datetimeFigureOut">
              <a:rPr lang="en-IN" smtClean="0"/>
              <a:t>11/12/24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388980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F07080-3516-4717-A589-96938D60F106}" type="datetimeFigureOut">
              <a:rPr lang="en-IN" smtClean="0"/>
              <a:t>11/12/24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2110692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F07080-3516-4717-A589-96938D60F106}" type="datetimeFigureOut">
              <a:rPr lang="en-IN" smtClean="0"/>
              <a:t>11/12/24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5E08E3D-3182-4DE9-9BB0-781580C5BB74}" type="slidenum">
              <a:rPr lang="en-IN" smtClean="0"/>
              <a:t>‹#›</a:t>
            </a:fld>
            <a:endParaRPr lang="en-IN"/>
          </a:p>
        </p:txBody>
      </p:sp>
    </p:spTree>
    <p:extLst>
      <p:ext uri="{BB962C8B-B14F-4D97-AF65-F5344CB8AC3E}">
        <p14:creationId xmlns:p14="http://schemas.microsoft.com/office/powerpoint/2010/main" val="129045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8F07080-3516-4717-A589-96938D60F106}" type="datetimeFigureOut">
              <a:rPr lang="en-IN" smtClean="0"/>
              <a:t>11/12/24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5E08E3D-3182-4DE9-9BB0-781580C5BB74}" type="slidenum">
              <a:rPr lang="en-IN" smtClean="0"/>
              <a:t>‹#›</a:t>
            </a:fld>
            <a:endParaRPr lang="en-IN"/>
          </a:p>
        </p:txBody>
      </p:sp>
    </p:spTree>
    <p:extLst>
      <p:ext uri="{BB962C8B-B14F-4D97-AF65-F5344CB8AC3E}">
        <p14:creationId xmlns:p14="http://schemas.microsoft.com/office/powerpoint/2010/main" val="4226844509"/>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F47DE4-E3F7-B730-3E0C-20FC71A6DBB6}"/>
              </a:ext>
            </a:extLst>
          </p:cNvPr>
          <p:cNvSpPr/>
          <p:nvPr/>
        </p:nvSpPr>
        <p:spPr>
          <a:xfrm>
            <a:off x="1571131" y="2310679"/>
            <a:ext cx="9829935"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RFM Customer Segmentation</a:t>
            </a:r>
          </a:p>
        </p:txBody>
      </p:sp>
      <p:sp>
        <p:nvSpPr>
          <p:cNvPr id="6" name="Rectangle 5">
            <a:extLst>
              <a:ext uri="{FF2B5EF4-FFF2-40B4-BE49-F238E27FC236}">
                <a16:creationId xmlns:a16="http://schemas.microsoft.com/office/drawing/2014/main" id="{64872C1D-8DC1-A908-343D-8194618A48BA}"/>
              </a:ext>
            </a:extLst>
          </p:cNvPr>
          <p:cNvSpPr/>
          <p:nvPr/>
        </p:nvSpPr>
        <p:spPr>
          <a:xfrm>
            <a:off x="4149413" y="3234009"/>
            <a:ext cx="4349268"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Presentation</a:t>
            </a:r>
          </a:p>
        </p:txBody>
      </p:sp>
    </p:spTree>
    <p:extLst>
      <p:ext uri="{BB962C8B-B14F-4D97-AF65-F5344CB8AC3E}">
        <p14:creationId xmlns:p14="http://schemas.microsoft.com/office/powerpoint/2010/main" val="780102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5" name="Picture 4" descr="A screen shot of a graph&#10;&#10;Description automatically generated">
            <a:extLst>
              <a:ext uri="{FF2B5EF4-FFF2-40B4-BE49-F238E27FC236}">
                <a16:creationId xmlns:a16="http://schemas.microsoft.com/office/drawing/2014/main" id="{E1EF2B8D-218B-0F0E-A265-302ABF9F123E}"/>
              </a:ext>
            </a:extLst>
          </p:cNvPr>
          <p:cNvPicPr>
            <a:picLocks noChangeAspect="1"/>
          </p:cNvPicPr>
          <p:nvPr/>
        </p:nvPicPr>
        <p:blipFill rotWithShape="1">
          <a:blip r:embed="rId2">
            <a:extLst>
              <a:ext uri="{28A0092B-C50C-407E-A947-70E740481C1C}">
                <a14:useLocalDpi xmlns:a14="http://schemas.microsoft.com/office/drawing/2010/main" val="0"/>
              </a:ext>
            </a:extLst>
          </a:blip>
          <a:srcRect t="2996"/>
          <a:stretch/>
        </p:blipFill>
        <p:spPr>
          <a:xfrm>
            <a:off x="5300466" y="734887"/>
            <a:ext cx="6764163" cy="5741339"/>
          </a:xfrm>
          <a:prstGeom prst="rect">
            <a:avLst/>
          </a:prstGeom>
        </p:spPr>
      </p:pic>
      <p:sp>
        <p:nvSpPr>
          <p:cNvPr id="6" name="TextBox 5">
            <a:extLst>
              <a:ext uri="{FF2B5EF4-FFF2-40B4-BE49-F238E27FC236}">
                <a16:creationId xmlns:a16="http://schemas.microsoft.com/office/drawing/2014/main" id="{D3ADA18C-FB10-FE21-DC7D-74FFCFD602DF}"/>
              </a:ext>
            </a:extLst>
          </p:cNvPr>
          <p:cNvSpPr txBox="1"/>
          <p:nvPr/>
        </p:nvSpPr>
        <p:spPr>
          <a:xfrm>
            <a:off x="1536263" y="148471"/>
            <a:ext cx="4139576" cy="1015663"/>
          </a:xfrm>
          <a:prstGeom prst="rect">
            <a:avLst/>
          </a:prstGeom>
          <a:noFill/>
        </p:spPr>
        <p:txBody>
          <a:bodyPr wrap="square" rtlCol="0">
            <a:spAutoFit/>
          </a:bodyPr>
          <a:lstStyle/>
          <a:p>
            <a:r>
              <a:rPr lang="en-US" sz="2000" b="1" dirty="0"/>
              <a:t>Dimensionality Reduction using Principal Component Analysis(PCA)</a:t>
            </a:r>
          </a:p>
        </p:txBody>
      </p:sp>
      <p:sp>
        <p:nvSpPr>
          <p:cNvPr id="7" name="TextBox 6">
            <a:extLst>
              <a:ext uri="{FF2B5EF4-FFF2-40B4-BE49-F238E27FC236}">
                <a16:creationId xmlns:a16="http://schemas.microsoft.com/office/drawing/2014/main" id="{A47176BC-6071-1460-1288-A719FC093DAC}"/>
              </a:ext>
            </a:extLst>
          </p:cNvPr>
          <p:cNvSpPr txBox="1"/>
          <p:nvPr/>
        </p:nvSpPr>
        <p:spPr>
          <a:xfrm>
            <a:off x="1262741" y="1164134"/>
            <a:ext cx="4037725"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a:t>PCA was applied in this RFM-based clustering project to enhance computational efficiency and potentially improve clustering performance by reducing dimensionality and eliminating any latent correlations within the RFM features.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data points are clearly divided into 3 distinct clusters, represented by the green, orange, and blue colors.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clusters are distributed across a wide range on both the x and y axes, indicating significant variation in the underlying features.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clusters have varying densities, with the green cluster being the most densely populated and the blue cluster being more dispersed.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There appear to be some outliers or data points that don't neatly fit into the main clusters, especially in the upper right quadrant.</a:t>
            </a:r>
          </a:p>
        </p:txBody>
      </p:sp>
    </p:spTree>
    <p:extLst>
      <p:ext uri="{BB962C8B-B14F-4D97-AF65-F5344CB8AC3E}">
        <p14:creationId xmlns:p14="http://schemas.microsoft.com/office/powerpoint/2010/main" val="1190904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showing different colors of a clustering&#10;&#10;Description automatically generated with medium confidence">
            <a:extLst>
              <a:ext uri="{FF2B5EF4-FFF2-40B4-BE49-F238E27FC236}">
                <a16:creationId xmlns:a16="http://schemas.microsoft.com/office/drawing/2014/main" id="{D61ABD13-2F9E-4C3F-0A61-CF03A1F0205C}"/>
              </a:ext>
            </a:extLst>
          </p:cNvPr>
          <p:cNvPicPr>
            <a:picLocks noChangeAspect="1"/>
          </p:cNvPicPr>
          <p:nvPr/>
        </p:nvPicPr>
        <p:blipFill rotWithShape="1">
          <a:blip r:embed="rId2">
            <a:extLst>
              <a:ext uri="{28A0092B-C50C-407E-A947-70E740481C1C}">
                <a14:useLocalDpi xmlns:a14="http://schemas.microsoft.com/office/drawing/2010/main" val="0"/>
              </a:ext>
            </a:extLst>
          </a:blip>
          <a:srcRect t="3904" b="1"/>
          <a:stretch/>
        </p:blipFill>
        <p:spPr>
          <a:xfrm>
            <a:off x="2338086" y="723640"/>
            <a:ext cx="8014180" cy="5410720"/>
          </a:xfrm>
          <a:prstGeom prst="rect">
            <a:avLst/>
          </a:prstGeom>
        </p:spPr>
      </p:pic>
      <p:sp>
        <p:nvSpPr>
          <p:cNvPr id="8" name="TextBox 7">
            <a:extLst>
              <a:ext uri="{FF2B5EF4-FFF2-40B4-BE49-F238E27FC236}">
                <a16:creationId xmlns:a16="http://schemas.microsoft.com/office/drawing/2014/main" id="{8554A4B3-3B82-2CFF-F9F0-58A034F697C6}"/>
              </a:ext>
            </a:extLst>
          </p:cNvPr>
          <p:cNvSpPr txBox="1"/>
          <p:nvPr/>
        </p:nvSpPr>
        <p:spPr>
          <a:xfrm>
            <a:off x="496915" y="131579"/>
            <a:ext cx="4109544" cy="400110"/>
          </a:xfrm>
          <a:prstGeom prst="rect">
            <a:avLst/>
          </a:prstGeom>
          <a:noFill/>
        </p:spPr>
        <p:txBody>
          <a:bodyPr wrap="square" rtlCol="0">
            <a:spAutoFit/>
          </a:bodyPr>
          <a:lstStyle/>
          <a:p>
            <a:r>
              <a:rPr lang="en-US" sz="2000" b="1" dirty="0"/>
              <a:t>K-Means Clusters</a:t>
            </a:r>
          </a:p>
        </p:txBody>
      </p:sp>
      <p:sp>
        <p:nvSpPr>
          <p:cNvPr id="2" name="TextBox 1">
            <a:extLst>
              <a:ext uri="{FF2B5EF4-FFF2-40B4-BE49-F238E27FC236}">
                <a16:creationId xmlns:a16="http://schemas.microsoft.com/office/drawing/2014/main" id="{9FDB411D-7DAD-4490-175D-C883E5D2C4FB}"/>
              </a:ext>
            </a:extLst>
          </p:cNvPr>
          <p:cNvSpPr txBox="1"/>
          <p:nvPr/>
        </p:nvSpPr>
        <p:spPr>
          <a:xfrm>
            <a:off x="8953722" y="6180436"/>
            <a:ext cx="3090042" cy="523220"/>
          </a:xfrm>
          <a:prstGeom prst="rect">
            <a:avLst/>
          </a:prstGeom>
          <a:noFill/>
        </p:spPr>
        <p:txBody>
          <a:bodyPr wrap="square" rtlCol="0">
            <a:spAutoFit/>
          </a:bodyPr>
          <a:lstStyle/>
          <a:p>
            <a:r>
              <a:rPr lang="en-US" sz="1400" u="sng" dirty="0">
                <a:latin typeface="Andale Mono" panose="020B0509000000000004" pitchFamily="49" charset="0"/>
              </a:rPr>
              <a:t>Silhouette Score: 0.477214</a:t>
            </a:r>
          </a:p>
          <a:p>
            <a:r>
              <a:rPr lang="en-IN" sz="1400" u="sng" dirty="0"/>
              <a:t>Davies Bouldin Index:  0.703878</a:t>
            </a:r>
            <a:endParaRPr lang="en-US" sz="1400" u="sng" dirty="0">
              <a:latin typeface="Andale Mono" panose="020B0509000000000004" pitchFamily="49" charset="0"/>
            </a:endParaRPr>
          </a:p>
        </p:txBody>
      </p:sp>
    </p:spTree>
    <p:extLst>
      <p:ext uri="{BB962C8B-B14F-4D97-AF65-F5344CB8AC3E}">
        <p14:creationId xmlns:p14="http://schemas.microsoft.com/office/powerpoint/2010/main" val="3320495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computer screen&#10;&#10;Description automatically generated">
            <a:extLst>
              <a:ext uri="{FF2B5EF4-FFF2-40B4-BE49-F238E27FC236}">
                <a16:creationId xmlns:a16="http://schemas.microsoft.com/office/drawing/2014/main" id="{91BF5579-25F1-A6E2-C43B-CABFB3CD7AF0}"/>
              </a:ext>
            </a:extLst>
          </p:cNvPr>
          <p:cNvPicPr>
            <a:picLocks noChangeAspect="1"/>
          </p:cNvPicPr>
          <p:nvPr/>
        </p:nvPicPr>
        <p:blipFill rotWithShape="1">
          <a:blip r:embed="rId2">
            <a:extLst>
              <a:ext uri="{28A0092B-C50C-407E-A947-70E740481C1C}">
                <a14:useLocalDpi xmlns:a14="http://schemas.microsoft.com/office/drawing/2010/main" val="0"/>
              </a:ext>
            </a:extLst>
          </a:blip>
          <a:srcRect l="20960" t="35051" r="23327" b="5233"/>
          <a:stretch/>
        </p:blipFill>
        <p:spPr>
          <a:xfrm>
            <a:off x="6096000" y="2647176"/>
            <a:ext cx="5923073" cy="3967883"/>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8A9E9B5B-709A-A74D-BA15-A5A599B1AD9C}"/>
              </a:ext>
            </a:extLst>
          </p:cNvPr>
          <p:cNvPicPr>
            <a:picLocks noChangeAspect="1"/>
          </p:cNvPicPr>
          <p:nvPr/>
        </p:nvPicPr>
        <p:blipFill rotWithShape="1">
          <a:blip r:embed="rId3">
            <a:extLst>
              <a:ext uri="{28A0092B-C50C-407E-A947-70E740481C1C}">
                <a14:useLocalDpi xmlns:a14="http://schemas.microsoft.com/office/drawing/2010/main" val="0"/>
              </a:ext>
            </a:extLst>
          </a:blip>
          <a:srcRect t="4554"/>
          <a:stretch/>
        </p:blipFill>
        <p:spPr>
          <a:xfrm>
            <a:off x="6096000" y="133423"/>
            <a:ext cx="5923073" cy="2285679"/>
          </a:xfrm>
          <a:prstGeom prst="rect">
            <a:avLst/>
          </a:prstGeom>
        </p:spPr>
      </p:pic>
      <p:sp>
        <p:nvSpPr>
          <p:cNvPr id="11" name="TextBox 10">
            <a:extLst>
              <a:ext uri="{FF2B5EF4-FFF2-40B4-BE49-F238E27FC236}">
                <a16:creationId xmlns:a16="http://schemas.microsoft.com/office/drawing/2014/main" id="{9DE65C20-33C9-56CE-DE8F-D4158BA937ED}"/>
              </a:ext>
            </a:extLst>
          </p:cNvPr>
          <p:cNvSpPr txBox="1"/>
          <p:nvPr/>
        </p:nvSpPr>
        <p:spPr>
          <a:xfrm>
            <a:off x="172927" y="133423"/>
            <a:ext cx="4141076" cy="584775"/>
          </a:xfrm>
          <a:prstGeom prst="rect">
            <a:avLst/>
          </a:prstGeom>
          <a:noFill/>
        </p:spPr>
        <p:txBody>
          <a:bodyPr wrap="square" rtlCol="0">
            <a:spAutoFit/>
          </a:bodyPr>
          <a:lstStyle/>
          <a:p>
            <a:r>
              <a:rPr lang="en-US" b="1" dirty="0"/>
              <a:t>DBSCAN Clusters</a:t>
            </a:r>
            <a:endParaRPr lang="en-US" sz="1400" dirty="0"/>
          </a:p>
          <a:p>
            <a:endParaRPr lang="en-US" sz="1400" dirty="0"/>
          </a:p>
        </p:txBody>
      </p:sp>
      <p:sp>
        <p:nvSpPr>
          <p:cNvPr id="2" name="TextBox 1">
            <a:extLst>
              <a:ext uri="{FF2B5EF4-FFF2-40B4-BE49-F238E27FC236}">
                <a16:creationId xmlns:a16="http://schemas.microsoft.com/office/drawing/2014/main" id="{A9D201B3-91B2-A350-BB09-07944C3A621D}"/>
              </a:ext>
            </a:extLst>
          </p:cNvPr>
          <p:cNvSpPr txBox="1"/>
          <p:nvPr/>
        </p:nvSpPr>
        <p:spPr>
          <a:xfrm>
            <a:off x="2114309" y="6291893"/>
            <a:ext cx="3981691" cy="646331"/>
          </a:xfrm>
          <a:prstGeom prst="rect">
            <a:avLst/>
          </a:prstGeom>
          <a:noFill/>
        </p:spPr>
        <p:txBody>
          <a:bodyPr wrap="square" rtlCol="0">
            <a:spAutoFit/>
          </a:bodyPr>
          <a:lstStyle/>
          <a:p>
            <a:r>
              <a:rPr lang="en-US" sz="1800" u="sng" dirty="0"/>
              <a:t>Silhouette Score: -0.144984</a:t>
            </a:r>
          </a:p>
          <a:p>
            <a:endParaRPr lang="en-US" dirty="0"/>
          </a:p>
        </p:txBody>
      </p:sp>
      <p:pic>
        <p:nvPicPr>
          <p:cNvPr id="3" name="Picture 2" descr="A chart of a number of dots&#10;&#10;Description automatically generated">
            <a:extLst>
              <a:ext uri="{FF2B5EF4-FFF2-40B4-BE49-F238E27FC236}">
                <a16:creationId xmlns:a16="http://schemas.microsoft.com/office/drawing/2014/main" id="{26740678-CDF2-DFD8-3EAD-62407626556C}"/>
              </a:ext>
            </a:extLst>
          </p:cNvPr>
          <p:cNvPicPr>
            <a:picLocks noChangeAspect="1"/>
          </p:cNvPicPr>
          <p:nvPr/>
        </p:nvPicPr>
        <p:blipFill>
          <a:blip r:embed="rId4"/>
          <a:srcRect t="8770" b="8772"/>
          <a:stretch/>
        </p:blipFill>
        <p:spPr>
          <a:xfrm>
            <a:off x="172927" y="1712402"/>
            <a:ext cx="6100402" cy="3433196"/>
          </a:xfrm>
          <a:prstGeom prst="rect">
            <a:avLst/>
          </a:prstGeom>
        </p:spPr>
      </p:pic>
    </p:spTree>
    <p:extLst>
      <p:ext uri="{BB962C8B-B14F-4D97-AF65-F5344CB8AC3E}">
        <p14:creationId xmlns:p14="http://schemas.microsoft.com/office/powerpoint/2010/main" val="254604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A0FBD-613E-70AA-E608-0F45600DAB83}"/>
              </a:ext>
            </a:extLst>
          </p:cNvPr>
          <p:cNvPicPr>
            <a:picLocks noChangeAspect="1"/>
          </p:cNvPicPr>
          <p:nvPr/>
        </p:nvPicPr>
        <p:blipFill rotWithShape="1">
          <a:blip r:embed="rId2">
            <a:extLst>
              <a:ext uri="{28A0092B-C50C-407E-A947-70E740481C1C}">
                <a14:useLocalDpi xmlns:a14="http://schemas.microsoft.com/office/drawing/2010/main" val="0"/>
              </a:ext>
            </a:extLst>
          </a:blip>
          <a:srcRect l="21404" t="32758" r="24447" b="8404"/>
          <a:stretch/>
        </p:blipFill>
        <p:spPr>
          <a:xfrm>
            <a:off x="5617617" y="2514705"/>
            <a:ext cx="6279543" cy="4264468"/>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C35C7B80-0D15-3917-3252-CA71F2192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617" y="185369"/>
            <a:ext cx="6279543" cy="2136008"/>
          </a:xfrm>
          <a:prstGeom prst="rect">
            <a:avLst/>
          </a:prstGeom>
        </p:spPr>
      </p:pic>
      <p:sp>
        <p:nvSpPr>
          <p:cNvPr id="10" name="TextBox 9">
            <a:extLst>
              <a:ext uri="{FF2B5EF4-FFF2-40B4-BE49-F238E27FC236}">
                <a16:creationId xmlns:a16="http://schemas.microsoft.com/office/drawing/2014/main" id="{9E8395B4-BCF7-B71C-F962-A96241F997C9}"/>
              </a:ext>
            </a:extLst>
          </p:cNvPr>
          <p:cNvSpPr txBox="1"/>
          <p:nvPr/>
        </p:nvSpPr>
        <p:spPr>
          <a:xfrm>
            <a:off x="294840" y="185369"/>
            <a:ext cx="4088524" cy="615553"/>
          </a:xfrm>
          <a:prstGeom prst="rect">
            <a:avLst/>
          </a:prstGeom>
          <a:noFill/>
        </p:spPr>
        <p:txBody>
          <a:bodyPr wrap="square" rtlCol="0">
            <a:spAutoFit/>
          </a:bodyPr>
          <a:lstStyle/>
          <a:p>
            <a:r>
              <a:rPr lang="en-US" b="1" dirty="0"/>
              <a:t>GMM Clusters</a:t>
            </a:r>
          </a:p>
          <a:p>
            <a:endParaRPr lang="en-US" sz="1600" dirty="0"/>
          </a:p>
        </p:txBody>
      </p:sp>
      <p:pic>
        <p:nvPicPr>
          <p:cNvPr id="2" name="Picture 1" descr="A diagram of red and blue dots&#10;&#10;Description automatically generated">
            <a:extLst>
              <a:ext uri="{FF2B5EF4-FFF2-40B4-BE49-F238E27FC236}">
                <a16:creationId xmlns:a16="http://schemas.microsoft.com/office/drawing/2014/main" id="{AF16A599-95DD-26A4-B9AD-D4CF806CD66B}"/>
              </a:ext>
            </a:extLst>
          </p:cNvPr>
          <p:cNvPicPr>
            <a:picLocks noChangeAspect="1"/>
          </p:cNvPicPr>
          <p:nvPr/>
        </p:nvPicPr>
        <p:blipFill>
          <a:blip r:embed="rId4"/>
          <a:srcRect t="17309" r="1" b="1"/>
          <a:stretch/>
        </p:blipFill>
        <p:spPr>
          <a:xfrm>
            <a:off x="92597" y="1840501"/>
            <a:ext cx="5525020" cy="3118127"/>
          </a:xfrm>
          <a:prstGeom prst="rect">
            <a:avLst/>
          </a:prstGeom>
        </p:spPr>
      </p:pic>
    </p:spTree>
    <p:extLst>
      <p:ext uri="{BB962C8B-B14F-4D97-AF65-F5344CB8AC3E}">
        <p14:creationId xmlns:p14="http://schemas.microsoft.com/office/powerpoint/2010/main" val="2343462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50D68E17-231B-6597-FD15-5CE1F9409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805" y="778097"/>
            <a:ext cx="7288619" cy="5131356"/>
          </a:xfrm>
          <a:prstGeom prst="rect">
            <a:avLst/>
          </a:prstGeom>
        </p:spPr>
      </p:pic>
      <p:sp>
        <p:nvSpPr>
          <p:cNvPr id="6" name="TextBox 5">
            <a:extLst>
              <a:ext uri="{FF2B5EF4-FFF2-40B4-BE49-F238E27FC236}">
                <a16:creationId xmlns:a16="http://schemas.microsoft.com/office/drawing/2014/main" id="{7E680BA4-9611-18A1-F0D8-2823718D2D94}"/>
              </a:ext>
            </a:extLst>
          </p:cNvPr>
          <p:cNvSpPr txBox="1"/>
          <p:nvPr/>
        </p:nvSpPr>
        <p:spPr>
          <a:xfrm>
            <a:off x="1531089" y="689788"/>
            <a:ext cx="3370522" cy="5478423"/>
          </a:xfrm>
          <a:prstGeom prst="rect">
            <a:avLst/>
          </a:prstGeom>
          <a:noFill/>
        </p:spPr>
        <p:txBody>
          <a:bodyPr wrap="square" rtlCol="0">
            <a:spAutoFit/>
          </a:bodyPr>
          <a:lstStyle/>
          <a:p>
            <a:r>
              <a:rPr lang="en-US" sz="1400" u="sng" dirty="0"/>
              <a:t>K-Means:</a:t>
            </a:r>
          </a:p>
          <a:p>
            <a:endParaRPr lang="en-US" sz="1400" u="sng" dirty="0"/>
          </a:p>
          <a:p>
            <a:pPr marL="285750" indent="-285750">
              <a:buFont typeface="Arial" panose="020B0604020202020204" pitchFamily="34" charset="0"/>
              <a:buChar char="•"/>
            </a:pPr>
            <a:r>
              <a:rPr lang="en-US" sz="1400" dirty="0"/>
              <a:t>Silhouette Score – Indicates moderately well-defined clusters.</a:t>
            </a:r>
          </a:p>
          <a:p>
            <a:pPr marL="285750" indent="-285750">
              <a:buFont typeface="Arial" panose="020B0604020202020204" pitchFamily="34" charset="0"/>
              <a:buChar char="•"/>
            </a:pPr>
            <a:r>
              <a:rPr lang="en-US" sz="1400" dirty="0"/>
              <a:t>Davies-Bouldin Index – Clusters are compact and well-separated.</a:t>
            </a:r>
          </a:p>
          <a:p>
            <a:endParaRPr lang="en-US" sz="1400" dirty="0"/>
          </a:p>
          <a:p>
            <a:r>
              <a:rPr lang="en-US" sz="1400" u="sng" dirty="0"/>
              <a:t>DBSCAN:</a:t>
            </a:r>
          </a:p>
          <a:p>
            <a:endParaRPr lang="en-US" sz="1400" dirty="0"/>
          </a:p>
          <a:p>
            <a:pPr marL="285750" indent="-285750">
              <a:buFont typeface="Arial" panose="020B0604020202020204" pitchFamily="34" charset="0"/>
              <a:buChar char="•"/>
            </a:pPr>
            <a:r>
              <a:rPr lang="en-US" sz="1400" dirty="0"/>
              <a:t>Silhouette Score – Negative value suggests poorly formed clusters, likely due to outliers or noise dominating the result.</a:t>
            </a:r>
          </a:p>
          <a:p>
            <a:pPr marL="285750" indent="-285750">
              <a:buFont typeface="Arial" panose="020B0604020202020204" pitchFamily="34" charset="0"/>
              <a:buChar char="•"/>
            </a:pPr>
            <a:r>
              <a:rPr lang="en-US" sz="1400" dirty="0"/>
              <a:t>Davies-Bouldin Index: – Higher value indicates suboptimal clustering.</a:t>
            </a:r>
          </a:p>
          <a:p>
            <a:endParaRPr lang="en-US" sz="1400" dirty="0"/>
          </a:p>
          <a:p>
            <a:r>
              <a:rPr lang="en-US" sz="1400" u="sng" dirty="0"/>
              <a:t>GMM (Gaussian Mixture Model):</a:t>
            </a:r>
          </a:p>
          <a:p>
            <a:endParaRPr lang="en-US" sz="1400" dirty="0"/>
          </a:p>
          <a:p>
            <a:pPr marL="285750" indent="-285750">
              <a:buFont typeface="Arial" panose="020B0604020202020204" pitchFamily="34" charset="0"/>
              <a:buChar char="•"/>
            </a:pPr>
            <a:r>
              <a:rPr lang="en-US" sz="1400" dirty="0"/>
              <a:t>Silhouette Score – Slightly lower than K-Means but still indicates moderately defined clusters.</a:t>
            </a:r>
          </a:p>
          <a:p>
            <a:pPr marL="285750" indent="-285750">
              <a:buFont typeface="Arial" panose="020B0604020202020204" pitchFamily="34" charset="0"/>
              <a:buChar char="•"/>
            </a:pPr>
            <a:r>
              <a:rPr lang="en-US" sz="1400" dirty="0"/>
              <a:t>Davies-Bouldin Index – Slightly better separation than K-Means.</a:t>
            </a:r>
          </a:p>
        </p:txBody>
      </p:sp>
    </p:spTree>
    <p:extLst>
      <p:ext uri="{BB962C8B-B14F-4D97-AF65-F5344CB8AC3E}">
        <p14:creationId xmlns:p14="http://schemas.microsoft.com/office/powerpoint/2010/main" val="598084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AD5E70-AE6C-FEFC-14ED-6A09B17AD0BF}"/>
              </a:ext>
            </a:extLst>
          </p:cNvPr>
          <p:cNvSpPr txBox="1"/>
          <p:nvPr/>
        </p:nvSpPr>
        <p:spPr>
          <a:xfrm>
            <a:off x="125475" y="797510"/>
            <a:ext cx="3216814" cy="5262979"/>
          </a:xfrm>
          <a:prstGeom prst="rect">
            <a:avLst/>
          </a:prstGeom>
          <a:noFill/>
        </p:spPr>
        <p:txBody>
          <a:bodyPr wrap="square" rtlCol="0">
            <a:spAutoFit/>
          </a:bodyPr>
          <a:lstStyle/>
          <a:p>
            <a:pPr marL="285750" indent="-285750">
              <a:buFont typeface="Wingdings" pitchFamily="2" charset="2"/>
              <a:buChar char="Ø"/>
            </a:pPr>
            <a:endParaRPr lang="en-US" sz="1400" b="1" dirty="0"/>
          </a:p>
          <a:p>
            <a:pPr marL="285750" indent="-285750">
              <a:buFont typeface="Wingdings" pitchFamily="2" charset="2"/>
              <a:buChar char="Ø"/>
            </a:pPr>
            <a:r>
              <a:rPr lang="en-US" sz="1400" dirty="0"/>
              <a:t>For K-Means and GMM, the Silhouette Score and Davies-Bouldin Index were calculated after selecting the optimal number of clusters, so further tuning was not required. </a:t>
            </a:r>
          </a:p>
          <a:p>
            <a:pPr marL="285750" indent="-285750">
              <a:buFont typeface="Wingdings" pitchFamily="2" charset="2"/>
              <a:buChar char="Ø"/>
            </a:pPr>
            <a:endParaRPr lang="en-US" sz="1400" dirty="0"/>
          </a:p>
          <a:p>
            <a:pPr marL="285750" indent="-285750">
              <a:buFont typeface="Wingdings" pitchFamily="2" charset="2"/>
              <a:buChar char="Ø"/>
            </a:pPr>
            <a:r>
              <a:rPr lang="en-US" sz="1400" dirty="0"/>
              <a:t>However, DBSCAN exhibited poor initial performance, necessitating hyperparameter tuning for `eps` and `</a:t>
            </a:r>
            <a:r>
              <a:rPr lang="en-US" sz="1400" dirty="0" err="1"/>
              <a:t>min_samples</a:t>
            </a:r>
            <a:r>
              <a:rPr lang="en-US" sz="1400" dirty="0"/>
              <a:t>`, as these directly influence the formation of clusters. </a:t>
            </a:r>
          </a:p>
          <a:p>
            <a:pPr marL="285750" indent="-285750">
              <a:buFont typeface="Wingdings" pitchFamily="2" charset="2"/>
              <a:buChar char="Ø"/>
            </a:pPr>
            <a:endParaRPr lang="en-US" sz="1400" dirty="0"/>
          </a:p>
          <a:p>
            <a:pPr marL="285750" indent="-285750">
              <a:buFont typeface="Wingdings" pitchFamily="2" charset="2"/>
              <a:buChar char="Ø"/>
            </a:pPr>
            <a:r>
              <a:rPr lang="en-US" sz="1400" dirty="0"/>
              <a:t>After tuning, with </a:t>
            </a:r>
            <a:r>
              <a:rPr lang="en-IN" sz="1400" dirty="0"/>
              <a:t>Best Parameters: {'eps': 0.3, '</a:t>
            </a:r>
            <a:r>
              <a:rPr lang="en-IN" sz="1400" dirty="0" err="1"/>
              <a:t>min_samples</a:t>
            </a:r>
            <a:r>
              <a:rPr lang="en-IN" sz="1400" dirty="0"/>
              <a:t>': 3}, the </a:t>
            </a:r>
            <a:r>
              <a:rPr lang="en-US" sz="1400" dirty="0"/>
              <a:t>Silhouette Score significantly improved from -0.144984 to 0.67, demonstrating its ability to identify well-defined clusters with the adjusted parameters.</a:t>
            </a:r>
          </a:p>
        </p:txBody>
      </p:sp>
      <p:sp>
        <p:nvSpPr>
          <p:cNvPr id="2" name="TextBox 1">
            <a:extLst>
              <a:ext uri="{FF2B5EF4-FFF2-40B4-BE49-F238E27FC236}">
                <a16:creationId xmlns:a16="http://schemas.microsoft.com/office/drawing/2014/main" id="{8B997C5B-B0AA-C7EE-ED5C-DACCEF4E949F}"/>
              </a:ext>
            </a:extLst>
          </p:cNvPr>
          <p:cNvSpPr txBox="1"/>
          <p:nvPr/>
        </p:nvSpPr>
        <p:spPr>
          <a:xfrm>
            <a:off x="294289" y="28931"/>
            <a:ext cx="8860221" cy="830997"/>
          </a:xfrm>
          <a:prstGeom prst="rect">
            <a:avLst/>
          </a:prstGeom>
          <a:noFill/>
        </p:spPr>
        <p:txBody>
          <a:bodyPr wrap="square" rtlCol="0">
            <a:spAutoFit/>
          </a:bodyPr>
          <a:lstStyle/>
          <a:p>
            <a:r>
              <a:rPr lang="en-US" sz="2400" b="1" spc="300" dirty="0"/>
              <a:t>Hyperparameter Tuning for DBSCAN</a:t>
            </a:r>
          </a:p>
          <a:p>
            <a:endParaRPr lang="en-US" sz="2400" spc="300" dirty="0"/>
          </a:p>
        </p:txBody>
      </p:sp>
      <p:pic>
        <p:nvPicPr>
          <p:cNvPr id="5" name="Picture 4" descr="A screen shot of a graph&#10;&#10;Description automatically generated">
            <a:extLst>
              <a:ext uri="{FF2B5EF4-FFF2-40B4-BE49-F238E27FC236}">
                <a16:creationId xmlns:a16="http://schemas.microsoft.com/office/drawing/2014/main" id="{695D510D-5698-0C55-9429-0B1F85A6E9A9}"/>
              </a:ext>
            </a:extLst>
          </p:cNvPr>
          <p:cNvPicPr>
            <a:picLocks noChangeAspect="1"/>
          </p:cNvPicPr>
          <p:nvPr/>
        </p:nvPicPr>
        <p:blipFill rotWithShape="1">
          <a:blip r:embed="rId2">
            <a:extLst>
              <a:ext uri="{28A0092B-C50C-407E-A947-70E740481C1C}">
                <a14:useLocalDpi xmlns:a14="http://schemas.microsoft.com/office/drawing/2010/main" val="0"/>
              </a:ext>
            </a:extLst>
          </a:blip>
          <a:srcRect l="17579" t="26180" r="18053" b="3718"/>
          <a:stretch/>
        </p:blipFill>
        <p:spPr>
          <a:xfrm>
            <a:off x="3342289" y="567558"/>
            <a:ext cx="8724236" cy="5938345"/>
          </a:xfrm>
          <a:prstGeom prst="rect">
            <a:avLst/>
          </a:prstGeom>
        </p:spPr>
      </p:pic>
    </p:spTree>
    <p:extLst>
      <p:ext uri="{BB962C8B-B14F-4D97-AF65-F5344CB8AC3E}">
        <p14:creationId xmlns:p14="http://schemas.microsoft.com/office/powerpoint/2010/main" val="3017431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033F58-8358-442D-4E50-7EC94D44ECE2}"/>
              </a:ext>
            </a:extLst>
          </p:cNvPr>
          <p:cNvSpPr txBox="1"/>
          <p:nvPr/>
        </p:nvSpPr>
        <p:spPr>
          <a:xfrm>
            <a:off x="1613338" y="487025"/>
            <a:ext cx="10893973" cy="6294031"/>
          </a:xfrm>
          <a:prstGeom prst="rect">
            <a:avLst/>
          </a:prstGeom>
          <a:noFill/>
        </p:spPr>
        <p:txBody>
          <a:bodyPr wrap="square" rtlCol="0">
            <a:spAutoFit/>
          </a:bodyPr>
          <a:lstStyle/>
          <a:p>
            <a:r>
              <a:rPr lang="en-IN" sz="1300" b="1" dirty="0"/>
              <a:t>Cluster 0 (Dark Purple): Inactive/Low-Value Customers</a:t>
            </a:r>
          </a:p>
          <a:p>
            <a:r>
              <a:rPr lang="en-IN" sz="1300" dirty="0"/>
              <a:t>Characteristics:</a:t>
            </a:r>
          </a:p>
          <a:p>
            <a:pPr lvl="1"/>
            <a:r>
              <a:rPr lang="en-IN" sz="1300" dirty="0"/>
              <a:t>High Recency (R): Customers who haven’t purchased recently &amp; Low Monetary (M): Low spending behaviour.</a:t>
            </a:r>
          </a:p>
          <a:p>
            <a:pPr lvl="1"/>
            <a:r>
              <a:rPr lang="en-IN" sz="1300" dirty="0"/>
              <a:t>Likely sporadic buyers or customers who are at risk of churning.</a:t>
            </a:r>
          </a:p>
          <a:p>
            <a:r>
              <a:rPr lang="en-IN" sz="1300" dirty="0"/>
              <a:t>Strategies:</a:t>
            </a:r>
          </a:p>
          <a:p>
            <a:pPr lvl="1"/>
            <a:r>
              <a:rPr lang="en-IN" sz="1300" dirty="0"/>
              <a:t>Reactivation Campaigns: Send personalized reminders about products they previously browsed or purchased.</a:t>
            </a:r>
          </a:p>
          <a:p>
            <a:pPr lvl="1"/>
            <a:r>
              <a:rPr lang="en-IN" sz="1300" dirty="0"/>
              <a:t>Discount Offers: Provide attractive discounts or free shipping to encourage re-engagement.</a:t>
            </a:r>
          </a:p>
          <a:p>
            <a:pPr lvl="1"/>
            <a:r>
              <a:rPr lang="en-IN" sz="1300" dirty="0"/>
              <a:t>Exit Surveys: Request feedback to understand their inactivity and improve your offerings.</a:t>
            </a:r>
          </a:p>
          <a:p>
            <a:r>
              <a:rPr lang="en-IN" sz="1300" b="1" dirty="0"/>
              <a:t>Cluster 10000-20000 (Yellow): Loyal Customers</a:t>
            </a:r>
          </a:p>
          <a:p>
            <a:r>
              <a:rPr lang="en-IN" sz="1300" dirty="0"/>
              <a:t>Characteristics:</a:t>
            </a:r>
          </a:p>
          <a:p>
            <a:pPr lvl="1"/>
            <a:r>
              <a:rPr lang="en-IN" sz="1300" dirty="0"/>
              <a:t>Low Recency (R): Recent purchases &amp; High Monetary (M): Spend significantly.</a:t>
            </a:r>
          </a:p>
          <a:p>
            <a:pPr lvl="1"/>
            <a:r>
              <a:rPr lang="en-IN" sz="1300" dirty="0"/>
              <a:t>These are profitable, engaged customers.</a:t>
            </a:r>
          </a:p>
          <a:p>
            <a:r>
              <a:rPr lang="en-IN" sz="1300" dirty="0"/>
              <a:t>Strategies:</a:t>
            </a:r>
          </a:p>
          <a:p>
            <a:pPr lvl="1"/>
            <a:r>
              <a:rPr lang="en-IN" sz="1300" dirty="0"/>
              <a:t>Loyalty Programs: Reward their loyalty with points, cashback, or exclusive benefits.</a:t>
            </a:r>
          </a:p>
          <a:p>
            <a:pPr lvl="1"/>
            <a:r>
              <a:rPr lang="en-IN" sz="1300" dirty="0"/>
              <a:t>Exclusive Offers: Provide early access to sales, premium services, or product launches.</a:t>
            </a:r>
          </a:p>
          <a:p>
            <a:pPr lvl="1"/>
            <a:r>
              <a:rPr lang="en-IN" sz="1300" dirty="0"/>
              <a:t>Personalized Engagement: Send tailored emails highlighting products they may be interested in.</a:t>
            </a:r>
          </a:p>
          <a:p>
            <a:r>
              <a:rPr lang="en-IN" sz="1300" b="1" dirty="0"/>
              <a:t>Cluster 30000-40000 (Blue/Teal): Potentially Valuable Customers</a:t>
            </a:r>
          </a:p>
          <a:p>
            <a:r>
              <a:rPr lang="en-IN" sz="1300" dirty="0"/>
              <a:t>Characteristics:</a:t>
            </a:r>
          </a:p>
          <a:p>
            <a:pPr lvl="1"/>
            <a:r>
              <a:rPr lang="en-IN" sz="1300" dirty="0"/>
              <a:t>Moderate Recency (R): Last purchase was not very recent &amp; Moderate to High Monetary (M): Show potential but need nurturing.</a:t>
            </a:r>
          </a:p>
          <a:p>
            <a:r>
              <a:rPr lang="en-IN" sz="1300" dirty="0"/>
              <a:t>Strategies:</a:t>
            </a:r>
          </a:p>
          <a:p>
            <a:pPr lvl="1"/>
            <a:r>
              <a:rPr lang="en-IN" sz="1300" dirty="0"/>
              <a:t>Engagement Campaigns: Keep them engaged with personalized promotions or emails.</a:t>
            </a:r>
          </a:p>
          <a:p>
            <a:pPr lvl="1"/>
            <a:r>
              <a:rPr lang="en-IN" sz="1300" dirty="0"/>
              <a:t>Cross-Selling: Suggest complementary products based on their previous purchases.</a:t>
            </a:r>
          </a:p>
          <a:p>
            <a:pPr lvl="1"/>
            <a:r>
              <a:rPr lang="en-IN" sz="1300" dirty="0"/>
              <a:t>Festive Campaigns: Leverage seasonal campaigns to bring them back into the active zone.</a:t>
            </a:r>
          </a:p>
          <a:p>
            <a:r>
              <a:rPr lang="en-IN" sz="1300" b="1" dirty="0"/>
              <a:t>Cluster 50000 (Green): New or Sporadic Customers</a:t>
            </a:r>
          </a:p>
          <a:p>
            <a:r>
              <a:rPr lang="en-IN" sz="1300" dirty="0"/>
              <a:t>Characteristics:</a:t>
            </a:r>
          </a:p>
          <a:p>
            <a:pPr lvl="1"/>
            <a:r>
              <a:rPr lang="en-IN" sz="1300" dirty="0"/>
              <a:t>High Recency (R): Recent purchases &amp; Low to Moderate Monetary (M): Spending is limited or irregular.</a:t>
            </a:r>
          </a:p>
          <a:p>
            <a:r>
              <a:rPr lang="en-IN" sz="1300" dirty="0"/>
              <a:t>Strategies:</a:t>
            </a:r>
          </a:p>
          <a:p>
            <a:pPr lvl="1"/>
            <a:r>
              <a:rPr lang="en-IN" sz="1300" dirty="0"/>
              <a:t>Educational Campaigns: Highlight the benefits and quality of your products/services.</a:t>
            </a:r>
          </a:p>
          <a:p>
            <a:pPr lvl="1"/>
            <a:r>
              <a:rPr lang="en-IN" sz="1300" dirty="0"/>
              <a:t>First-Time Offers: Give discounts or loyalty benefits for their next purchase.</a:t>
            </a:r>
          </a:p>
          <a:p>
            <a:pPr lvl="1"/>
            <a:r>
              <a:rPr lang="en-IN" sz="1300" dirty="0"/>
              <a:t>Engagement Follow-Up: Send follow-up emails encouraging repeat purchases or feedback.</a:t>
            </a:r>
          </a:p>
        </p:txBody>
      </p:sp>
      <p:sp>
        <p:nvSpPr>
          <p:cNvPr id="5" name="TextBox 4">
            <a:extLst>
              <a:ext uri="{FF2B5EF4-FFF2-40B4-BE49-F238E27FC236}">
                <a16:creationId xmlns:a16="http://schemas.microsoft.com/office/drawing/2014/main" id="{8917E99A-8197-DAD3-E8B5-6E8029A57A90}"/>
              </a:ext>
            </a:extLst>
          </p:cNvPr>
          <p:cNvSpPr txBox="1"/>
          <p:nvPr/>
        </p:nvSpPr>
        <p:spPr>
          <a:xfrm>
            <a:off x="714703" y="94593"/>
            <a:ext cx="11046373" cy="369332"/>
          </a:xfrm>
          <a:prstGeom prst="rect">
            <a:avLst/>
          </a:prstGeom>
          <a:noFill/>
        </p:spPr>
        <p:txBody>
          <a:bodyPr wrap="square" rtlCol="0">
            <a:spAutoFit/>
          </a:bodyPr>
          <a:lstStyle/>
          <a:p>
            <a:r>
              <a:rPr lang="en-US" b="1" spc="600" dirty="0">
                <a:solidFill>
                  <a:schemeClr val="accent1">
                    <a:lumMod val="75000"/>
                  </a:schemeClr>
                </a:solidFill>
              </a:rPr>
              <a:t>Strategies for customers in each clusters</a:t>
            </a:r>
          </a:p>
        </p:txBody>
      </p:sp>
    </p:spTree>
    <p:extLst>
      <p:ext uri="{BB962C8B-B14F-4D97-AF65-F5344CB8AC3E}">
        <p14:creationId xmlns:p14="http://schemas.microsoft.com/office/powerpoint/2010/main" val="240989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0A2B7-B977-9E35-7B15-3FC099F68805}"/>
              </a:ext>
            </a:extLst>
          </p:cNvPr>
          <p:cNvSpPr>
            <a:spLocks noGrp="1"/>
          </p:cNvSpPr>
          <p:nvPr>
            <p:ph type="title"/>
          </p:nvPr>
        </p:nvSpPr>
        <p:spPr>
          <a:xfrm>
            <a:off x="2589212" y="7316047"/>
            <a:ext cx="8911687" cy="1280890"/>
          </a:xfrm>
        </p:spPr>
        <p:txBody>
          <a:bodyPr/>
          <a:lstStyle/>
          <a:p>
            <a:endParaRPr lang="en-IN" dirty="0"/>
          </a:p>
        </p:txBody>
      </p:sp>
      <p:sp>
        <p:nvSpPr>
          <p:cNvPr id="3" name="Content Placeholder 2">
            <a:extLst>
              <a:ext uri="{FF2B5EF4-FFF2-40B4-BE49-F238E27FC236}">
                <a16:creationId xmlns:a16="http://schemas.microsoft.com/office/drawing/2014/main" id="{D8ECC96D-8B5A-EB87-8D15-192282C9E3C0}"/>
              </a:ext>
            </a:extLst>
          </p:cNvPr>
          <p:cNvSpPr>
            <a:spLocks noGrp="1"/>
          </p:cNvSpPr>
          <p:nvPr>
            <p:ph idx="1"/>
          </p:nvPr>
        </p:nvSpPr>
        <p:spPr>
          <a:xfrm>
            <a:off x="427503" y="1887029"/>
            <a:ext cx="11336994" cy="5711949"/>
          </a:xfrm>
        </p:spPr>
        <p:txBody>
          <a:bodyPr/>
          <a:lstStyle/>
          <a:p>
            <a:endParaRPr lang="en-US" b="1" dirty="0"/>
          </a:p>
          <a:p>
            <a:endParaRPr lang="en-US" sz="1200" b="1" dirty="0"/>
          </a:p>
          <a:p>
            <a:endParaRPr lang="en-US" b="1" dirty="0"/>
          </a:p>
          <a:p>
            <a:pPr marL="0" indent="0" algn="ctr">
              <a:buNone/>
            </a:pPr>
            <a:r>
              <a:rPr lang="en-US" sz="4400" dirty="0">
                <a:latin typeface="Algerian" panose="04020705040A02060702" pitchFamily="82" charset="0"/>
              </a:rPr>
              <a:t>THANK</a:t>
            </a:r>
            <a:r>
              <a:rPr lang="en-US" sz="4400" b="1" dirty="0">
                <a:latin typeface="Algerian" panose="04020705040A02060702" pitchFamily="82" charset="0"/>
              </a:rPr>
              <a:t> </a:t>
            </a:r>
            <a:r>
              <a:rPr lang="en-US" sz="4400" dirty="0">
                <a:latin typeface="Algerian" panose="04020705040A02060702" pitchFamily="82" charset="0"/>
              </a:rPr>
              <a:t>YOU</a:t>
            </a:r>
            <a:r>
              <a:rPr lang="en-US" sz="4400" b="1" dirty="0">
                <a:latin typeface="Algerian" panose="04020705040A02060702" pitchFamily="82" charset="0"/>
              </a:rPr>
              <a:t> </a:t>
            </a:r>
            <a:endParaRPr lang="en-IN" sz="4400" b="1" dirty="0">
              <a:latin typeface="Algerian" panose="04020705040A02060702" pitchFamily="82" charset="0"/>
            </a:endParaRPr>
          </a:p>
        </p:txBody>
      </p:sp>
    </p:spTree>
    <p:extLst>
      <p:ext uri="{BB962C8B-B14F-4D97-AF65-F5344CB8AC3E}">
        <p14:creationId xmlns:p14="http://schemas.microsoft.com/office/powerpoint/2010/main" val="2417076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31275F-D29D-5718-F744-152D2806020F}"/>
              </a:ext>
            </a:extLst>
          </p:cNvPr>
          <p:cNvSpPr txBox="1"/>
          <p:nvPr/>
        </p:nvSpPr>
        <p:spPr>
          <a:xfrm>
            <a:off x="2579771" y="1136064"/>
            <a:ext cx="8740269" cy="4585871"/>
          </a:xfrm>
          <a:prstGeom prst="rect">
            <a:avLst/>
          </a:prstGeom>
          <a:noFill/>
        </p:spPr>
        <p:txBody>
          <a:bodyPr wrap="square">
            <a:spAutoFit/>
          </a:bodyPr>
          <a:lstStyle/>
          <a:p>
            <a:r>
              <a:rPr lang="en-IN" sz="3200" b="1" i="0" u="none" strike="noStrike" baseline="0" dirty="0">
                <a:solidFill>
                  <a:srgbClr val="92D050"/>
                </a:solidFill>
                <a:latin typeface="+mj-lt"/>
                <a:ea typeface="Calibri" panose="020F0502020204030204" pitchFamily="34" charset="0"/>
                <a:cs typeface="Calibri" panose="020F0502020204030204" pitchFamily="34" charset="0"/>
              </a:rPr>
              <a:t>Problem Statement</a:t>
            </a:r>
          </a:p>
          <a:p>
            <a:endParaRPr lang="en-IN" sz="3200" b="0" i="0" u="none" strike="noStrike" baseline="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gn="l" fontAlgn="base">
              <a:spcAft>
                <a:spcPts val="1200"/>
              </a:spcAft>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The customer data is given as the dataset. There are multiple factors which affect the customer spending, loyalty and purchases for the business. It contains information about customers, their purchases, products, and transaction details. </a:t>
            </a:r>
          </a:p>
          <a:p>
            <a:pPr marL="285750" indent="-285750" algn="l" fontAlgn="base">
              <a:spcAft>
                <a:spcPts val="1200"/>
              </a:spcAft>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The data includes various attributes such as customer ID, name, email, phone, address, city, state, zip code, country, age, gender, income, customer segment, last purchase date, total purchases, amount spent, product category, product brand, product type, feedback, shipping method, payment method, and order status. </a:t>
            </a:r>
          </a:p>
          <a:p>
            <a:pPr marL="285750" indent="-285750" algn="l" fontAlgn="base">
              <a:spcAft>
                <a:spcPts val="1200"/>
              </a:spcAft>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By analyzing these factors, a business can take steps to increase profits, improve customer service and avoid customer churn.</a:t>
            </a:r>
          </a:p>
          <a:p>
            <a:pPr marL="285750" indent="-285750" algn="l" fontAlgn="base">
              <a:spcAft>
                <a:spcPts val="1200"/>
              </a:spcAft>
              <a:buFont typeface="Arial" panose="020B0604020202020204" pitchFamily="34" charset="0"/>
              <a:buChar char="•"/>
            </a:pPr>
            <a:r>
              <a:rPr lang="en-US" b="0" i="0" dirty="0">
                <a:effectLst/>
                <a:latin typeface="Calibri" panose="020F0502020204030204" pitchFamily="34" charset="0"/>
                <a:ea typeface="Calibri" panose="020F0502020204030204" pitchFamily="34" charset="0"/>
                <a:cs typeface="Calibri" panose="020F0502020204030204" pitchFamily="34" charset="0"/>
              </a:rPr>
              <a:t>The major goal of this project is to do an analysis of the given data to draw business insights and then segment the customers using RFM approach.</a:t>
            </a:r>
          </a:p>
        </p:txBody>
      </p:sp>
    </p:spTree>
    <p:extLst>
      <p:ext uri="{BB962C8B-B14F-4D97-AF65-F5344CB8AC3E}">
        <p14:creationId xmlns:p14="http://schemas.microsoft.com/office/powerpoint/2010/main" val="4261007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DCA4C3-7B81-2AEB-90D2-06E85803DF28}"/>
              </a:ext>
            </a:extLst>
          </p:cNvPr>
          <p:cNvSpPr txBox="1"/>
          <p:nvPr/>
        </p:nvSpPr>
        <p:spPr>
          <a:xfrm>
            <a:off x="2291787" y="683483"/>
            <a:ext cx="8669438" cy="5170646"/>
          </a:xfrm>
          <a:prstGeom prst="rect">
            <a:avLst/>
          </a:prstGeom>
          <a:noFill/>
        </p:spPr>
        <p:txBody>
          <a:bodyPr wrap="square">
            <a:spAutoFit/>
          </a:bodyPr>
          <a:lstStyle/>
          <a:p>
            <a:pPr algn="l" fontAlgn="base">
              <a:spcAft>
                <a:spcPts val="600"/>
              </a:spcAft>
            </a:pPr>
            <a:r>
              <a:rPr lang="en-IN" sz="3200" b="1" i="0" dirty="0">
                <a:solidFill>
                  <a:srgbClr val="92D050"/>
                </a:solidFill>
                <a:effectLst/>
                <a:latin typeface="Calibri" panose="020F0502020204030204" pitchFamily="34" charset="0"/>
                <a:ea typeface="Calibri" panose="020F0502020204030204" pitchFamily="34" charset="0"/>
                <a:cs typeface="Calibri" panose="020F0502020204030204" pitchFamily="34" charset="0"/>
              </a:rPr>
              <a:t>Approach</a:t>
            </a:r>
            <a:endParaRPr lang="en-IN" sz="3200" b="1" i="0" u="sng" dirty="0">
              <a:solidFill>
                <a:srgbClr val="92D050"/>
              </a:solidFill>
              <a:effectLst/>
              <a:latin typeface="Calibri" panose="020F0502020204030204" pitchFamily="34" charset="0"/>
              <a:ea typeface="Calibri" panose="020F0502020204030204" pitchFamily="34" charset="0"/>
              <a:cs typeface="Calibri" panose="020F0502020204030204" pitchFamily="34" charset="0"/>
            </a:endParaRPr>
          </a:p>
          <a:p>
            <a:pPr algn="l" fontAlgn="base">
              <a:spcAft>
                <a:spcPts val="600"/>
              </a:spcAft>
            </a:pPr>
            <a:endParaRPr lang="en-IN"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b="0" i="0" dirty="0">
                <a:solidFill>
                  <a:srgbClr val="000000"/>
                </a:solidFill>
                <a:effectLst/>
                <a:latin typeface="Helvetica Neue"/>
              </a:rPr>
              <a:t>RFM : </a:t>
            </a:r>
            <a:r>
              <a:rPr lang="en-US" b="1" i="0" dirty="0">
                <a:solidFill>
                  <a:srgbClr val="000000"/>
                </a:solidFill>
                <a:effectLst/>
                <a:latin typeface="Helvetica Neue"/>
              </a:rPr>
              <a:t>Recency-Frequency-Monetary.</a:t>
            </a:r>
            <a:r>
              <a:rPr lang="en-US" b="0" i="0" dirty="0">
                <a:solidFill>
                  <a:srgbClr val="000000"/>
                </a:solidFill>
                <a:effectLst/>
                <a:latin typeface="Helvetica Neue"/>
              </a:rPr>
              <a:t> </a:t>
            </a:r>
          </a:p>
          <a:p>
            <a:pPr marL="285750" indent="-285750" algn="l">
              <a:buFont typeface="Arial" panose="020B0604020202020204" pitchFamily="34" charset="0"/>
              <a:buChar char="•"/>
            </a:pPr>
            <a:endParaRPr lang="en-US" dirty="0">
              <a:solidFill>
                <a:srgbClr val="000000"/>
              </a:solidFill>
              <a:latin typeface="Helvetica Neue"/>
            </a:endParaRPr>
          </a:p>
          <a:p>
            <a:pPr marL="285750" indent="-285750" algn="l">
              <a:buFont typeface="Arial" panose="020B0604020202020204" pitchFamily="34" charset="0"/>
              <a:buChar char="•"/>
            </a:pPr>
            <a:r>
              <a:rPr lang="en-US" b="0" i="0" dirty="0">
                <a:solidFill>
                  <a:srgbClr val="000000"/>
                </a:solidFill>
                <a:effectLst/>
                <a:latin typeface="Helvetica Neue"/>
              </a:rPr>
              <a:t>These are the 3 main attributes by which we can segment our customers for better advertising as well as customer service.</a:t>
            </a:r>
          </a:p>
          <a:p>
            <a:pPr marL="285750" indent="-285750" algn="l">
              <a:buFont typeface="Arial" panose="020B0604020202020204" pitchFamily="34" charset="0"/>
              <a:buChar char="•"/>
            </a:pPr>
            <a:endParaRPr lang="en-US" b="0" i="0" dirty="0">
              <a:solidFill>
                <a:srgbClr val="000000"/>
              </a:solidFill>
              <a:effectLst/>
              <a:latin typeface="Helvetica Neue"/>
            </a:endParaRPr>
          </a:p>
          <a:p>
            <a:pPr marL="285750" indent="-285750" algn="l">
              <a:buFont typeface="Arial" panose="020B0604020202020204" pitchFamily="34" charset="0"/>
              <a:buChar char="•"/>
            </a:pPr>
            <a:r>
              <a:rPr lang="en-US" b="0" i="0" dirty="0">
                <a:solidFill>
                  <a:srgbClr val="000000"/>
                </a:solidFill>
                <a:effectLst/>
                <a:latin typeface="Helvetica Neue"/>
              </a:rPr>
              <a:t>Recency: How recently the customer has made purchases. A customer who is more recent has better value for the business and their feedback has higher impact. </a:t>
            </a:r>
          </a:p>
          <a:p>
            <a:pPr marL="285750" indent="-285750" algn="l">
              <a:buFont typeface="Arial" panose="020B0604020202020204" pitchFamily="34" charset="0"/>
              <a:buChar char="•"/>
            </a:pPr>
            <a:endParaRPr lang="en-US" dirty="0">
              <a:solidFill>
                <a:srgbClr val="000000"/>
              </a:solidFill>
              <a:latin typeface="Helvetica Neue"/>
            </a:endParaRPr>
          </a:p>
          <a:p>
            <a:pPr marL="285750" indent="-285750" algn="l">
              <a:buFont typeface="Arial" panose="020B0604020202020204" pitchFamily="34" charset="0"/>
              <a:buChar char="•"/>
            </a:pPr>
            <a:r>
              <a:rPr lang="en-US" b="0" i="0" dirty="0">
                <a:solidFill>
                  <a:srgbClr val="000000"/>
                </a:solidFill>
                <a:effectLst/>
                <a:latin typeface="Helvetica Neue"/>
              </a:rPr>
              <a:t>Frequency : How frequently a particular customer has made purchases. Naturally, these are loyal customers and new discounts or offers can be given to such customers. </a:t>
            </a:r>
          </a:p>
          <a:p>
            <a:pPr marL="285750" indent="-285750" algn="l">
              <a:buFont typeface="Arial" panose="020B0604020202020204" pitchFamily="34" charset="0"/>
              <a:buChar char="•"/>
            </a:pPr>
            <a:endParaRPr lang="en-US" dirty="0">
              <a:solidFill>
                <a:srgbClr val="000000"/>
              </a:solidFill>
              <a:latin typeface="Helvetica Neue"/>
            </a:endParaRPr>
          </a:p>
          <a:p>
            <a:pPr marL="285750" indent="-285750" algn="l">
              <a:buFont typeface="Arial" panose="020B0604020202020204" pitchFamily="34" charset="0"/>
              <a:buChar char="•"/>
            </a:pPr>
            <a:r>
              <a:rPr lang="en-US" b="0" i="0" dirty="0">
                <a:solidFill>
                  <a:srgbClr val="000000"/>
                </a:solidFill>
                <a:effectLst/>
                <a:latin typeface="Helvetica Neue"/>
              </a:rPr>
              <a:t>Monetary: How much money is a customer spending on his purchases. The higher the spending, the more valuable the customer </a:t>
            </a:r>
          </a:p>
        </p:txBody>
      </p:sp>
    </p:spTree>
    <p:extLst>
      <p:ext uri="{BB962C8B-B14F-4D97-AF65-F5344CB8AC3E}">
        <p14:creationId xmlns:p14="http://schemas.microsoft.com/office/powerpoint/2010/main" val="1010749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0846-DAE2-21E4-F73A-E2483A233ED6}"/>
              </a:ext>
            </a:extLst>
          </p:cNvPr>
          <p:cNvSpPr>
            <a:spLocks noGrp="1"/>
          </p:cNvSpPr>
          <p:nvPr>
            <p:ph type="title"/>
          </p:nvPr>
        </p:nvSpPr>
        <p:spPr>
          <a:xfrm>
            <a:off x="7037280" y="-427106"/>
            <a:ext cx="4334682" cy="976312"/>
          </a:xfrm>
        </p:spPr>
        <p:txBody>
          <a:bodyPr/>
          <a:lstStyle/>
          <a:p>
            <a:r>
              <a:rPr lang="en-IN" b="1" spc="300" dirty="0"/>
              <a:t>Null Value Treatment</a:t>
            </a:r>
          </a:p>
        </p:txBody>
      </p:sp>
      <p:sp>
        <p:nvSpPr>
          <p:cNvPr id="7" name="Text Placeholder 6">
            <a:extLst>
              <a:ext uri="{FF2B5EF4-FFF2-40B4-BE49-F238E27FC236}">
                <a16:creationId xmlns:a16="http://schemas.microsoft.com/office/drawing/2014/main" id="{567966C1-B08B-76E1-8F75-529CFAE42644}"/>
              </a:ext>
            </a:extLst>
          </p:cNvPr>
          <p:cNvSpPr>
            <a:spLocks noGrp="1"/>
          </p:cNvSpPr>
          <p:nvPr>
            <p:ph type="body" sz="half" idx="2"/>
          </p:nvPr>
        </p:nvSpPr>
        <p:spPr>
          <a:xfrm>
            <a:off x="6912729" y="542863"/>
            <a:ext cx="4583785" cy="1922941"/>
          </a:xfrm>
        </p:spPr>
        <p:txBody>
          <a:bodyPr/>
          <a:lstStyle/>
          <a:p>
            <a:pPr marL="285750" indent="-285750">
              <a:buFont typeface="Wingdings" panose="05000000000000000000" pitchFamily="2" charset="2"/>
              <a:buChar char="Ø"/>
            </a:pPr>
            <a:r>
              <a:rPr lang="en-IN" dirty="0"/>
              <a:t>The table represents the total number of null values in each variable.</a:t>
            </a:r>
          </a:p>
          <a:p>
            <a:pPr marL="285750" indent="-285750">
              <a:buFont typeface="Wingdings" panose="05000000000000000000" pitchFamily="2" charset="2"/>
              <a:buChar char="Ø"/>
            </a:pPr>
            <a:r>
              <a:rPr lang="en-IN" dirty="0"/>
              <a:t>The total amount of null values accounted for a meagre 2.68%.</a:t>
            </a:r>
          </a:p>
          <a:p>
            <a:pPr marL="285750" indent="-285750">
              <a:buFont typeface="Wingdings" panose="05000000000000000000" pitchFamily="2" charset="2"/>
              <a:buChar char="Ø"/>
            </a:pPr>
            <a:r>
              <a:rPr lang="en-IN" dirty="0"/>
              <a:t>We decided to drop the null values instead of treating them, since they accounted for a minimal value.</a:t>
            </a:r>
          </a:p>
        </p:txBody>
      </p:sp>
      <p:pic>
        <p:nvPicPr>
          <p:cNvPr id="8" name="Picture 7" descr="A screenshot of a computer&#10;&#10;Description automatically generated">
            <a:extLst>
              <a:ext uri="{FF2B5EF4-FFF2-40B4-BE49-F238E27FC236}">
                <a16:creationId xmlns:a16="http://schemas.microsoft.com/office/drawing/2014/main" id="{7F0A9863-AA45-255D-A49D-6859D4640B38}"/>
              </a:ext>
            </a:extLst>
          </p:cNvPr>
          <p:cNvPicPr>
            <a:picLocks noChangeAspect="1"/>
          </p:cNvPicPr>
          <p:nvPr/>
        </p:nvPicPr>
        <p:blipFill rotWithShape="1">
          <a:blip r:embed="rId2">
            <a:extLst>
              <a:ext uri="{28A0092B-C50C-407E-A947-70E740481C1C}">
                <a14:useLocalDpi xmlns:a14="http://schemas.microsoft.com/office/drawing/2010/main" val="0"/>
              </a:ext>
            </a:extLst>
          </a:blip>
          <a:srcRect l="13793" t="62096" r="45718" b="26870"/>
          <a:stretch/>
        </p:blipFill>
        <p:spPr>
          <a:xfrm>
            <a:off x="6338695" y="2445378"/>
            <a:ext cx="5731851" cy="97631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C245622-699C-CAE5-7340-58F04CD4961C}"/>
              </a:ext>
            </a:extLst>
          </p:cNvPr>
          <p:cNvPicPr>
            <a:picLocks noChangeAspect="1"/>
          </p:cNvPicPr>
          <p:nvPr/>
        </p:nvPicPr>
        <p:blipFill rotWithShape="1">
          <a:blip r:embed="rId3">
            <a:extLst>
              <a:ext uri="{28A0092B-C50C-407E-A947-70E740481C1C}">
                <a14:useLocalDpi xmlns:a14="http://schemas.microsoft.com/office/drawing/2010/main" val="0"/>
              </a:ext>
            </a:extLst>
          </a:blip>
          <a:srcRect l="14411" t="43272" r="48959" b="49856"/>
          <a:stretch/>
        </p:blipFill>
        <p:spPr>
          <a:xfrm>
            <a:off x="1144088" y="5622604"/>
            <a:ext cx="5906813" cy="692533"/>
          </a:xfrm>
          <a:prstGeom prst="rect">
            <a:avLst/>
          </a:prstGeom>
        </p:spPr>
      </p:pic>
      <p:sp>
        <p:nvSpPr>
          <p:cNvPr id="11" name="TextBox 10">
            <a:extLst>
              <a:ext uri="{FF2B5EF4-FFF2-40B4-BE49-F238E27FC236}">
                <a16:creationId xmlns:a16="http://schemas.microsoft.com/office/drawing/2014/main" id="{63F6E6A7-75BC-41B0-50E1-AB9D07E952F9}"/>
              </a:ext>
            </a:extLst>
          </p:cNvPr>
          <p:cNvSpPr txBox="1"/>
          <p:nvPr/>
        </p:nvSpPr>
        <p:spPr>
          <a:xfrm>
            <a:off x="1282262" y="3799908"/>
            <a:ext cx="5630467" cy="1692771"/>
          </a:xfrm>
          <a:prstGeom prst="rect">
            <a:avLst/>
          </a:prstGeom>
          <a:noFill/>
        </p:spPr>
        <p:txBody>
          <a:bodyPr wrap="square" rtlCol="0">
            <a:spAutoFit/>
          </a:bodyPr>
          <a:lstStyle/>
          <a:p>
            <a:r>
              <a:rPr lang="en-US" sz="2000" b="1" spc="300" dirty="0"/>
              <a:t>  Feature Engineering</a:t>
            </a:r>
          </a:p>
          <a:p>
            <a:endParaRPr lang="en-US" sz="1400" dirty="0"/>
          </a:p>
          <a:p>
            <a:pPr marL="285750" indent="-285750">
              <a:buFont typeface="Wingdings" pitchFamily="2" charset="2"/>
              <a:buChar char="Ø"/>
            </a:pPr>
            <a:r>
              <a:rPr lang="en-US" sz="1400" dirty="0"/>
              <a:t>A new numerical column was created to view the total amount spent by each customer</a:t>
            </a:r>
          </a:p>
          <a:p>
            <a:pPr marL="285750" indent="-285750">
              <a:buFont typeface="Wingdings" pitchFamily="2" charset="2"/>
              <a:buChar char="Ø"/>
            </a:pPr>
            <a:endParaRPr lang="en-US" sz="1400" dirty="0"/>
          </a:p>
          <a:p>
            <a:pPr marL="285750" indent="-285750">
              <a:buFont typeface="Wingdings" pitchFamily="2" charset="2"/>
              <a:buChar char="Ø"/>
            </a:pPr>
            <a:r>
              <a:rPr lang="en-US" sz="1400" dirty="0"/>
              <a:t>This was created by retrieving the product of total number of purchases and amount</a:t>
            </a:r>
          </a:p>
        </p:txBody>
      </p:sp>
      <p:pic>
        <p:nvPicPr>
          <p:cNvPr id="13" name="Picture 12" descr="A screenshot of a computer&#10;&#10;Description automatically generated">
            <a:extLst>
              <a:ext uri="{FF2B5EF4-FFF2-40B4-BE49-F238E27FC236}">
                <a16:creationId xmlns:a16="http://schemas.microsoft.com/office/drawing/2014/main" id="{8EEC388C-842C-A90D-8E9E-2B32366EBA61}"/>
              </a:ext>
            </a:extLst>
          </p:cNvPr>
          <p:cNvPicPr>
            <a:picLocks noChangeAspect="1"/>
          </p:cNvPicPr>
          <p:nvPr/>
        </p:nvPicPr>
        <p:blipFill rotWithShape="1">
          <a:blip r:embed="rId4">
            <a:extLst>
              <a:ext uri="{28A0092B-C50C-407E-A947-70E740481C1C}">
                <a14:useLocalDpi xmlns:a14="http://schemas.microsoft.com/office/drawing/2010/main" val="0"/>
              </a:ext>
            </a:extLst>
          </a:blip>
          <a:srcRect l="13610" t="43718" r="61866" b="45477"/>
          <a:stretch/>
        </p:blipFill>
        <p:spPr>
          <a:xfrm>
            <a:off x="2020455" y="2465804"/>
            <a:ext cx="3545295" cy="976310"/>
          </a:xfrm>
          <a:prstGeom prst="rect">
            <a:avLst/>
          </a:prstGeom>
        </p:spPr>
      </p:pic>
      <p:sp>
        <p:nvSpPr>
          <p:cNvPr id="14" name="TextBox 13">
            <a:extLst>
              <a:ext uri="{FF2B5EF4-FFF2-40B4-BE49-F238E27FC236}">
                <a16:creationId xmlns:a16="http://schemas.microsoft.com/office/drawing/2014/main" id="{10BFC39D-F10B-DDCA-B067-4A3D5CDC8180}"/>
              </a:ext>
            </a:extLst>
          </p:cNvPr>
          <p:cNvSpPr txBox="1"/>
          <p:nvPr/>
        </p:nvSpPr>
        <p:spPr>
          <a:xfrm>
            <a:off x="1319207" y="151779"/>
            <a:ext cx="5280229" cy="2123658"/>
          </a:xfrm>
          <a:prstGeom prst="rect">
            <a:avLst/>
          </a:prstGeom>
          <a:noFill/>
        </p:spPr>
        <p:txBody>
          <a:bodyPr wrap="square" rtlCol="0">
            <a:spAutoFit/>
          </a:bodyPr>
          <a:lstStyle/>
          <a:p>
            <a:r>
              <a:rPr lang="en-US" sz="2000" b="1" spc="300" dirty="0">
                <a:latin typeface="+mj-lt"/>
              </a:rPr>
              <a:t> Data Cleaning &amp; Preprocessing</a:t>
            </a:r>
          </a:p>
          <a:p>
            <a:endParaRPr lang="en-US" sz="1400" dirty="0"/>
          </a:p>
          <a:p>
            <a:pPr marL="285750" indent="-285750">
              <a:buFont typeface="Wingdings" pitchFamily="2" charset="2"/>
              <a:buChar char="Ø"/>
            </a:pPr>
            <a:r>
              <a:rPr lang="en-US" sz="1400" dirty="0"/>
              <a:t>There were no duplicate values present in the dataset</a:t>
            </a:r>
          </a:p>
          <a:p>
            <a:pPr marL="285750" indent="-285750">
              <a:buFont typeface="Wingdings" pitchFamily="2" charset="2"/>
              <a:buChar char="Ø"/>
            </a:pPr>
            <a:endParaRPr lang="en-US" sz="1400" dirty="0"/>
          </a:p>
          <a:p>
            <a:pPr marL="285750" indent="-285750">
              <a:buFont typeface="Wingdings" pitchFamily="2" charset="2"/>
              <a:buChar char="Ø"/>
            </a:pPr>
            <a:r>
              <a:rPr lang="en-US" sz="1400" dirty="0"/>
              <a:t>There were no anomalies in unique categories in categorical data</a:t>
            </a:r>
          </a:p>
          <a:p>
            <a:pPr marL="285750" indent="-285750">
              <a:buFont typeface="Wingdings" pitchFamily="2" charset="2"/>
              <a:buChar char="Ø"/>
            </a:pPr>
            <a:endParaRPr lang="en-US" sz="1400" dirty="0"/>
          </a:p>
          <a:p>
            <a:pPr marL="285750" indent="-285750">
              <a:buFont typeface="Wingdings" pitchFamily="2" charset="2"/>
              <a:buChar char="Ø"/>
            </a:pPr>
            <a:r>
              <a:rPr lang="en-US" sz="1400" dirty="0"/>
              <a:t>Datatype of the columns: date, month, year were changed from object to datetime</a:t>
            </a:r>
          </a:p>
        </p:txBody>
      </p:sp>
    </p:spTree>
    <p:extLst>
      <p:ext uri="{BB962C8B-B14F-4D97-AF65-F5344CB8AC3E}">
        <p14:creationId xmlns:p14="http://schemas.microsoft.com/office/powerpoint/2010/main" val="932378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8695F-D1D7-4F77-4550-A7945D148FF9}"/>
              </a:ext>
            </a:extLst>
          </p:cNvPr>
          <p:cNvSpPr>
            <a:spLocks noGrp="1"/>
          </p:cNvSpPr>
          <p:nvPr>
            <p:ph type="title"/>
          </p:nvPr>
        </p:nvSpPr>
        <p:spPr>
          <a:xfrm>
            <a:off x="406155" y="159574"/>
            <a:ext cx="2973510" cy="1259894"/>
          </a:xfrm>
        </p:spPr>
        <p:txBody>
          <a:bodyPr>
            <a:normAutofit fontScale="90000"/>
          </a:bodyPr>
          <a:lstStyle/>
          <a:p>
            <a:r>
              <a:rPr lang="en-IN" sz="2800" b="1" spc="300" dirty="0"/>
              <a:t>KDE Plot for numerical features</a:t>
            </a:r>
          </a:p>
        </p:txBody>
      </p:sp>
      <p:sp>
        <p:nvSpPr>
          <p:cNvPr id="20" name="Rectangle 19">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Content Placeholder 14">
            <a:extLst>
              <a:ext uri="{FF2B5EF4-FFF2-40B4-BE49-F238E27FC236}">
                <a16:creationId xmlns:a16="http://schemas.microsoft.com/office/drawing/2014/main" id="{1A98EC91-A567-CC31-FE10-506C0ACDAD47}"/>
              </a:ext>
            </a:extLst>
          </p:cNvPr>
          <p:cNvSpPr>
            <a:spLocks noGrp="1"/>
          </p:cNvSpPr>
          <p:nvPr>
            <p:ph idx="1"/>
          </p:nvPr>
        </p:nvSpPr>
        <p:spPr>
          <a:xfrm>
            <a:off x="347684" y="1419468"/>
            <a:ext cx="2661996" cy="5481679"/>
          </a:xfrm>
        </p:spPr>
        <p:txBody>
          <a:bodyPr>
            <a:normAutofit/>
          </a:bodyPr>
          <a:lstStyle/>
          <a:p>
            <a:pPr>
              <a:buFont typeface="Wingdings" panose="05000000000000000000" pitchFamily="2" charset="2"/>
              <a:buChar char="Ø"/>
            </a:pPr>
            <a:r>
              <a:rPr lang="en-US" dirty="0"/>
              <a:t>Skewness if Total Amount feature is 0.97, Age is 0.65, Year is 1.80, Total purchases is 0.07, Amount is -0.002.</a:t>
            </a:r>
          </a:p>
          <a:p>
            <a:pPr>
              <a:buFont typeface="Wingdings" panose="05000000000000000000" pitchFamily="2" charset="2"/>
              <a:buChar char="Ø"/>
            </a:pPr>
            <a:r>
              <a:rPr lang="en-US" dirty="0"/>
              <a:t>The total number of outliers accounted for 51742.</a:t>
            </a:r>
          </a:p>
          <a:p>
            <a:pPr>
              <a:buFont typeface="Wingdings" panose="05000000000000000000" pitchFamily="2" charset="2"/>
              <a:buChar char="Ø"/>
            </a:pPr>
            <a:r>
              <a:rPr lang="en-US" dirty="0"/>
              <a:t>Almost all the numerical variables were normally distributed except for Total Amount. </a:t>
            </a:r>
          </a:p>
        </p:txBody>
      </p:sp>
      <p:sp>
        <p:nvSpPr>
          <p:cNvPr id="22"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89360A9-CFB1-A845-1A34-F2B3ED43E36A}"/>
              </a:ext>
            </a:extLst>
          </p:cNvPr>
          <p:cNvPicPr>
            <a:picLocks noChangeAspect="1"/>
          </p:cNvPicPr>
          <p:nvPr/>
        </p:nvPicPr>
        <p:blipFill rotWithShape="1">
          <a:blip r:embed="rId2">
            <a:extLst>
              <a:ext uri="{28A0092B-C50C-407E-A947-70E740481C1C}">
                <a14:useLocalDpi xmlns:a14="http://schemas.microsoft.com/office/drawing/2010/main" val="0"/>
              </a:ext>
            </a:extLst>
          </a:blip>
          <a:srcRect l="39855" t="26612" r="33739" b="38931"/>
          <a:stretch/>
        </p:blipFill>
        <p:spPr>
          <a:xfrm>
            <a:off x="3460576" y="67086"/>
            <a:ext cx="3077824" cy="251005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C3127A2-EA7E-64E3-D843-16706BD8EA7D}"/>
              </a:ext>
            </a:extLst>
          </p:cNvPr>
          <p:cNvPicPr>
            <a:picLocks noChangeAspect="1"/>
          </p:cNvPicPr>
          <p:nvPr/>
        </p:nvPicPr>
        <p:blipFill rotWithShape="1">
          <a:blip r:embed="rId2">
            <a:extLst>
              <a:ext uri="{28A0092B-C50C-407E-A947-70E740481C1C}">
                <a14:useLocalDpi xmlns:a14="http://schemas.microsoft.com/office/drawing/2010/main" val="0"/>
              </a:ext>
            </a:extLst>
          </a:blip>
          <a:srcRect l="39855" t="61069" r="33739" b="4800"/>
          <a:stretch/>
        </p:blipFill>
        <p:spPr>
          <a:xfrm>
            <a:off x="8991799" y="90818"/>
            <a:ext cx="3077824" cy="2486322"/>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BD89D397-95AD-E48E-784C-F01BA1C1F7E4}"/>
              </a:ext>
            </a:extLst>
          </p:cNvPr>
          <p:cNvPicPr>
            <a:picLocks noChangeAspect="1"/>
          </p:cNvPicPr>
          <p:nvPr/>
        </p:nvPicPr>
        <p:blipFill rotWithShape="1">
          <a:blip r:embed="rId3">
            <a:extLst>
              <a:ext uri="{28A0092B-C50C-407E-A947-70E740481C1C}">
                <a14:useLocalDpi xmlns:a14="http://schemas.microsoft.com/office/drawing/2010/main" val="0"/>
              </a:ext>
            </a:extLst>
          </a:blip>
          <a:srcRect l="39855" t="27263" r="34279" b="38769"/>
          <a:stretch/>
        </p:blipFill>
        <p:spPr>
          <a:xfrm>
            <a:off x="3379665" y="3964473"/>
            <a:ext cx="3239645" cy="2659118"/>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4F54F55B-AD37-8B61-E764-BA8B6AF12468}"/>
              </a:ext>
            </a:extLst>
          </p:cNvPr>
          <p:cNvPicPr>
            <a:picLocks noChangeAspect="1"/>
          </p:cNvPicPr>
          <p:nvPr/>
        </p:nvPicPr>
        <p:blipFill rotWithShape="1">
          <a:blip r:embed="rId3">
            <a:extLst>
              <a:ext uri="{28A0092B-C50C-407E-A947-70E740481C1C}">
                <a14:useLocalDpi xmlns:a14="http://schemas.microsoft.com/office/drawing/2010/main" val="0"/>
              </a:ext>
            </a:extLst>
          </a:blip>
          <a:srcRect l="39855" t="61015" r="34279" b="5016"/>
          <a:stretch/>
        </p:blipFill>
        <p:spPr>
          <a:xfrm>
            <a:off x="9016149" y="4280860"/>
            <a:ext cx="3029125" cy="2486322"/>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FEBB9CE8-C927-73BA-853C-5207F38A382F}"/>
              </a:ext>
            </a:extLst>
          </p:cNvPr>
          <p:cNvPicPr>
            <a:picLocks noChangeAspect="1"/>
          </p:cNvPicPr>
          <p:nvPr/>
        </p:nvPicPr>
        <p:blipFill rotWithShape="1">
          <a:blip r:embed="rId4">
            <a:extLst>
              <a:ext uri="{28A0092B-C50C-407E-A947-70E740481C1C}">
                <a14:useLocalDpi xmlns:a14="http://schemas.microsoft.com/office/drawing/2010/main" val="0"/>
              </a:ext>
            </a:extLst>
          </a:blip>
          <a:srcRect l="39892" t="41975" r="34280" b="23116"/>
          <a:stretch/>
        </p:blipFill>
        <p:spPr>
          <a:xfrm>
            <a:off x="6274623" y="2059489"/>
            <a:ext cx="2849227" cy="2406870"/>
          </a:xfrm>
          <a:prstGeom prst="rect">
            <a:avLst/>
          </a:prstGeom>
        </p:spPr>
      </p:pic>
    </p:spTree>
    <p:extLst>
      <p:ext uri="{BB962C8B-B14F-4D97-AF65-F5344CB8AC3E}">
        <p14:creationId xmlns:p14="http://schemas.microsoft.com/office/powerpoint/2010/main" val="3437709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A867-4E09-CA36-9D4D-F6B87117BA4D}"/>
              </a:ext>
            </a:extLst>
          </p:cNvPr>
          <p:cNvSpPr>
            <a:spLocks noGrp="1"/>
          </p:cNvSpPr>
          <p:nvPr>
            <p:ph type="title"/>
          </p:nvPr>
        </p:nvSpPr>
        <p:spPr>
          <a:xfrm>
            <a:off x="813163" y="1616277"/>
            <a:ext cx="4697832" cy="1280890"/>
          </a:xfrm>
        </p:spPr>
        <p:txBody>
          <a:bodyPr>
            <a:noAutofit/>
          </a:bodyPr>
          <a:lstStyle/>
          <a:p>
            <a:r>
              <a:rPr lang="en-IN" sz="2000" b="1" spc="300" dirty="0"/>
              <a:t>Customer segmentation based on various features</a:t>
            </a:r>
          </a:p>
        </p:txBody>
      </p:sp>
      <p:sp>
        <p:nvSpPr>
          <p:cNvPr id="16" name="Content Placeholder 10">
            <a:extLst>
              <a:ext uri="{FF2B5EF4-FFF2-40B4-BE49-F238E27FC236}">
                <a16:creationId xmlns:a16="http://schemas.microsoft.com/office/drawing/2014/main" id="{1B026741-F4BA-3E82-DCDA-78C6F4DAF043}"/>
              </a:ext>
            </a:extLst>
          </p:cNvPr>
          <p:cNvSpPr>
            <a:spLocks noGrp="1"/>
          </p:cNvSpPr>
          <p:nvPr>
            <p:ph idx="1"/>
          </p:nvPr>
        </p:nvSpPr>
        <p:spPr>
          <a:xfrm>
            <a:off x="855266" y="2438400"/>
            <a:ext cx="4140772" cy="3777622"/>
          </a:xfrm>
        </p:spPr>
        <p:txBody>
          <a:bodyPr>
            <a:normAutofit/>
          </a:bodyPr>
          <a:lstStyle/>
          <a:p>
            <a:r>
              <a:rPr lang="en-US" sz="1600" dirty="0">
                <a:solidFill>
                  <a:schemeClr val="tx1"/>
                </a:solidFill>
              </a:rPr>
              <a:t>The pie chart represents month wise purchase by customers</a:t>
            </a:r>
          </a:p>
          <a:p>
            <a:r>
              <a:rPr lang="en-US" sz="1600" dirty="0">
                <a:solidFill>
                  <a:schemeClr val="tx1"/>
                </a:solidFill>
              </a:rPr>
              <a:t>Almost all the months have equal footfall in terms of purchase</a:t>
            </a:r>
          </a:p>
          <a:p>
            <a:r>
              <a:rPr lang="en-US" sz="1600" dirty="0">
                <a:solidFill>
                  <a:schemeClr val="tx1"/>
                </a:solidFill>
              </a:rPr>
              <a:t>The plot below gives the customer segmentation based on gender.</a:t>
            </a:r>
          </a:p>
          <a:p>
            <a:r>
              <a:rPr lang="en-US" sz="1600" dirty="0">
                <a:solidFill>
                  <a:schemeClr val="tx1"/>
                </a:solidFill>
              </a:rPr>
              <a:t>The Male category dominates female in all three aspects of customer segments such as Regular, Premium and New.</a:t>
            </a:r>
          </a:p>
        </p:txBody>
      </p:sp>
      <p:sp>
        <p:nvSpPr>
          <p:cNvPr id="3" name="TextBox 2">
            <a:extLst>
              <a:ext uri="{FF2B5EF4-FFF2-40B4-BE49-F238E27FC236}">
                <a16:creationId xmlns:a16="http://schemas.microsoft.com/office/drawing/2014/main" id="{799AEAC1-E92D-71F0-B58E-1D9388D5B502}"/>
              </a:ext>
            </a:extLst>
          </p:cNvPr>
          <p:cNvSpPr txBox="1"/>
          <p:nvPr/>
        </p:nvSpPr>
        <p:spPr>
          <a:xfrm>
            <a:off x="105103" y="120869"/>
            <a:ext cx="7147034" cy="461665"/>
          </a:xfrm>
          <a:prstGeom prst="rect">
            <a:avLst/>
          </a:prstGeom>
          <a:noFill/>
        </p:spPr>
        <p:txBody>
          <a:bodyPr wrap="square" rtlCol="0">
            <a:spAutoFit/>
          </a:bodyPr>
          <a:lstStyle/>
          <a:p>
            <a:r>
              <a:rPr lang="en-US" sz="2400" b="1" spc="300" dirty="0"/>
              <a:t>Distribution of Categorical Variables</a:t>
            </a:r>
          </a:p>
        </p:txBody>
      </p:sp>
      <p:pic>
        <p:nvPicPr>
          <p:cNvPr id="6" name="Picture 5" descr="A screenshot of a computer&#10;&#10;Description automatically generated">
            <a:extLst>
              <a:ext uri="{FF2B5EF4-FFF2-40B4-BE49-F238E27FC236}">
                <a16:creationId xmlns:a16="http://schemas.microsoft.com/office/drawing/2014/main" id="{C3F33BF1-9FEA-F87B-C987-A11184E5CBF5}"/>
              </a:ext>
            </a:extLst>
          </p:cNvPr>
          <p:cNvPicPr>
            <a:picLocks noChangeAspect="1"/>
          </p:cNvPicPr>
          <p:nvPr/>
        </p:nvPicPr>
        <p:blipFill rotWithShape="1">
          <a:blip r:embed="rId2">
            <a:extLst>
              <a:ext uri="{28A0092B-C50C-407E-A947-70E740481C1C}">
                <a14:useLocalDpi xmlns:a14="http://schemas.microsoft.com/office/drawing/2010/main" val="0"/>
              </a:ext>
            </a:extLst>
          </a:blip>
          <a:srcRect l="14064" t="27765" r="38066" b="8696"/>
          <a:stretch/>
        </p:blipFill>
        <p:spPr>
          <a:xfrm>
            <a:off x="7710919" y="16390"/>
            <a:ext cx="3857104" cy="3199775"/>
          </a:xfrm>
          <a:prstGeom prst="rect">
            <a:avLst/>
          </a:prstGeom>
        </p:spPr>
      </p:pic>
      <p:pic>
        <p:nvPicPr>
          <p:cNvPr id="9" name="Picture 8" descr="A screenshot of a graph&#10;&#10;Description automatically generated">
            <a:extLst>
              <a:ext uri="{FF2B5EF4-FFF2-40B4-BE49-F238E27FC236}">
                <a16:creationId xmlns:a16="http://schemas.microsoft.com/office/drawing/2014/main" id="{B035BBFD-0575-9966-4798-096D4C23BC0D}"/>
              </a:ext>
            </a:extLst>
          </p:cNvPr>
          <p:cNvPicPr>
            <a:picLocks noChangeAspect="1"/>
          </p:cNvPicPr>
          <p:nvPr/>
        </p:nvPicPr>
        <p:blipFill rotWithShape="1">
          <a:blip r:embed="rId3">
            <a:extLst>
              <a:ext uri="{28A0092B-C50C-407E-A947-70E740481C1C}">
                <a14:useLocalDpi xmlns:a14="http://schemas.microsoft.com/office/drawing/2010/main" val="0"/>
              </a:ext>
            </a:extLst>
          </a:blip>
          <a:srcRect l="13456" t="24665" r="8993" b="2420"/>
          <a:stretch/>
        </p:blipFill>
        <p:spPr>
          <a:xfrm>
            <a:off x="6096000" y="3327290"/>
            <a:ext cx="5802752" cy="3409841"/>
          </a:xfrm>
          <a:prstGeom prst="rect">
            <a:avLst/>
          </a:prstGeom>
        </p:spPr>
      </p:pic>
    </p:spTree>
    <p:extLst>
      <p:ext uri="{BB962C8B-B14F-4D97-AF65-F5344CB8AC3E}">
        <p14:creationId xmlns:p14="http://schemas.microsoft.com/office/powerpoint/2010/main" val="295489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24EBD5-762D-37A4-A489-2D5484DCF9DE}"/>
              </a:ext>
            </a:extLst>
          </p:cNvPr>
          <p:cNvSpPr>
            <a:spLocks noGrp="1"/>
          </p:cNvSpPr>
          <p:nvPr>
            <p:ph type="title"/>
          </p:nvPr>
        </p:nvSpPr>
        <p:spPr>
          <a:xfrm>
            <a:off x="358458" y="521191"/>
            <a:ext cx="3186626" cy="1136248"/>
          </a:xfrm>
        </p:spPr>
        <p:txBody>
          <a:bodyPr>
            <a:normAutofit fontScale="90000"/>
          </a:bodyPr>
          <a:lstStyle/>
          <a:p>
            <a:pPr>
              <a:lnSpc>
                <a:spcPct val="90000"/>
              </a:lnSpc>
            </a:pPr>
            <a:r>
              <a:rPr lang="en-IN" sz="2300" b="1" spc="300" dirty="0"/>
              <a:t>Distribution of customers based on categorical variables</a:t>
            </a:r>
          </a:p>
        </p:txBody>
      </p:sp>
      <p:sp>
        <p:nvSpPr>
          <p:cNvPr id="16" name="Rectangle 15">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 name="Content Placeholder 8">
            <a:extLst>
              <a:ext uri="{FF2B5EF4-FFF2-40B4-BE49-F238E27FC236}">
                <a16:creationId xmlns:a16="http://schemas.microsoft.com/office/drawing/2014/main" id="{7388CF91-3B63-721C-82C8-95CA16BE15BF}"/>
              </a:ext>
            </a:extLst>
          </p:cNvPr>
          <p:cNvSpPr>
            <a:spLocks noGrp="1"/>
          </p:cNvSpPr>
          <p:nvPr>
            <p:ph idx="1"/>
          </p:nvPr>
        </p:nvSpPr>
        <p:spPr>
          <a:xfrm>
            <a:off x="281788" y="1947939"/>
            <a:ext cx="3186626" cy="4249041"/>
          </a:xfrm>
        </p:spPr>
        <p:txBody>
          <a:bodyPr>
            <a:normAutofit lnSpcReduction="10000"/>
          </a:bodyPr>
          <a:lstStyle/>
          <a:p>
            <a:pPr>
              <a:lnSpc>
                <a:spcPct val="90000"/>
              </a:lnSpc>
            </a:pPr>
            <a:r>
              <a:rPr lang="en-US" sz="1700" dirty="0"/>
              <a:t>Customers who prefer credit card are the maximum compared to other modes of payment.</a:t>
            </a:r>
          </a:p>
          <a:p>
            <a:pPr>
              <a:lnSpc>
                <a:spcPct val="90000"/>
              </a:lnSpc>
            </a:pPr>
            <a:r>
              <a:rPr lang="en-US" sz="1700" dirty="0"/>
              <a:t>Excellent and Good reviews account to almost 65% of the total reviews.</a:t>
            </a:r>
          </a:p>
          <a:p>
            <a:pPr>
              <a:lnSpc>
                <a:spcPct val="90000"/>
              </a:lnSpc>
            </a:pPr>
            <a:r>
              <a:rPr lang="en-US" sz="1700" dirty="0"/>
              <a:t>All three shipping methods are equally preferred by the customers.</a:t>
            </a:r>
          </a:p>
          <a:p>
            <a:pPr>
              <a:lnSpc>
                <a:spcPct val="90000"/>
              </a:lnSpc>
            </a:pPr>
            <a:r>
              <a:rPr lang="en-US" sz="1700" dirty="0"/>
              <a:t>Only 16.2% of the orders were in pending status, with 44% of the orders delivered on time.</a:t>
            </a:r>
          </a:p>
        </p:txBody>
      </p:sp>
      <p:pic>
        <p:nvPicPr>
          <p:cNvPr id="4" name="Picture 3" descr="A diagram of different colored circles&#10;&#10;Description automatically generated with medium confidence">
            <a:extLst>
              <a:ext uri="{FF2B5EF4-FFF2-40B4-BE49-F238E27FC236}">
                <a16:creationId xmlns:a16="http://schemas.microsoft.com/office/drawing/2014/main" id="{209BF2E5-8317-43B7-9A96-C07B993B6E79}"/>
              </a:ext>
            </a:extLst>
          </p:cNvPr>
          <p:cNvPicPr>
            <a:picLocks noChangeAspect="1"/>
          </p:cNvPicPr>
          <p:nvPr/>
        </p:nvPicPr>
        <p:blipFill rotWithShape="1">
          <a:blip r:embed="rId2">
            <a:extLst>
              <a:ext uri="{28A0092B-C50C-407E-A947-70E740481C1C}">
                <a14:useLocalDpi xmlns:a14="http://schemas.microsoft.com/office/drawing/2010/main" val="0"/>
              </a:ext>
            </a:extLst>
          </a:blip>
          <a:srcRect l="919" t="380" r="166" b="3042"/>
          <a:stretch/>
        </p:blipFill>
        <p:spPr>
          <a:xfrm>
            <a:off x="3720662" y="155419"/>
            <a:ext cx="8108829" cy="6531747"/>
          </a:xfrm>
          <a:prstGeom prst="rect">
            <a:avLst/>
          </a:prstGeom>
        </p:spPr>
      </p:pic>
      <p:sp>
        <p:nvSpPr>
          <p:cNvPr id="18"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572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2278-7FDB-2E83-5EC6-514B8483F15A}"/>
              </a:ext>
            </a:extLst>
          </p:cNvPr>
          <p:cNvSpPr>
            <a:spLocks noGrp="1"/>
          </p:cNvSpPr>
          <p:nvPr>
            <p:ph type="title"/>
          </p:nvPr>
        </p:nvSpPr>
        <p:spPr>
          <a:xfrm>
            <a:off x="263179" y="90038"/>
            <a:ext cx="8911687" cy="1280890"/>
          </a:xfrm>
        </p:spPr>
        <p:txBody>
          <a:bodyPr>
            <a:normAutofit fontScale="90000"/>
          </a:bodyPr>
          <a:lstStyle/>
          <a:p>
            <a:r>
              <a:rPr lang="en-US" b="1" spc="300" dirty="0"/>
              <a:t>Hypothesis Testing</a:t>
            </a:r>
            <a:br>
              <a:rPr lang="en-US" b="1" spc="300" dirty="0"/>
            </a:br>
            <a:br>
              <a:rPr lang="en-US" b="1" spc="300" dirty="0"/>
            </a:br>
            <a:endParaRPr lang="en-US" b="1" spc="300" dirty="0"/>
          </a:p>
        </p:txBody>
      </p:sp>
      <p:pic>
        <p:nvPicPr>
          <p:cNvPr id="7" name="Picture 6" descr="A screenshot of a computer code&#10;&#10;Description automatically generated">
            <a:extLst>
              <a:ext uri="{FF2B5EF4-FFF2-40B4-BE49-F238E27FC236}">
                <a16:creationId xmlns:a16="http://schemas.microsoft.com/office/drawing/2014/main" id="{6E757661-7B9B-975E-036C-FB88B282C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022" y="4454305"/>
            <a:ext cx="7264547" cy="2045504"/>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EE6C4CF3-39BC-5EB8-1CD0-3DFA45EC4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93" y="730483"/>
            <a:ext cx="6525228" cy="3386904"/>
          </a:xfrm>
          <a:prstGeom prst="rect">
            <a:avLst/>
          </a:prstGeom>
        </p:spPr>
      </p:pic>
      <p:sp>
        <p:nvSpPr>
          <p:cNvPr id="10" name="TextBox 9">
            <a:extLst>
              <a:ext uri="{FF2B5EF4-FFF2-40B4-BE49-F238E27FC236}">
                <a16:creationId xmlns:a16="http://schemas.microsoft.com/office/drawing/2014/main" id="{C19BCC89-0868-6496-1283-B3B086896C63}"/>
              </a:ext>
            </a:extLst>
          </p:cNvPr>
          <p:cNvSpPr txBox="1"/>
          <p:nvPr/>
        </p:nvSpPr>
        <p:spPr>
          <a:xfrm>
            <a:off x="506876" y="1266756"/>
            <a:ext cx="4062714" cy="5047536"/>
          </a:xfrm>
          <a:prstGeom prst="rect">
            <a:avLst/>
          </a:prstGeom>
          <a:noFill/>
        </p:spPr>
        <p:txBody>
          <a:bodyPr wrap="square" rtlCol="0">
            <a:spAutoFit/>
          </a:bodyPr>
          <a:lstStyle/>
          <a:p>
            <a:pPr marL="285750" indent="-285750">
              <a:buFont typeface="Arial" panose="020B0604020202020204" pitchFamily="34" charset="0"/>
              <a:buChar char="•"/>
            </a:pPr>
            <a:r>
              <a:rPr lang="en-US" sz="1400" dirty="0"/>
              <a:t>T-Test Results:  </a:t>
            </a:r>
          </a:p>
          <a:p>
            <a:pPr marL="285750" indent="-285750">
              <a:buFont typeface="Arial" panose="020B0604020202020204" pitchFamily="34" charset="0"/>
              <a:buChar char="•"/>
            </a:pPr>
            <a:r>
              <a:rPr lang="en-US" sz="1400" dirty="0"/>
              <a:t>There is no significant difference in the average total amount spent by customers using Credit Cards versus Cash (p = 0.6516).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Payment method does not influence spending behavior. Marketing campaigns or incentives targeting specific payment methods may not result in higher sales.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Chi-Square Test Results:  </a:t>
            </a:r>
          </a:p>
          <a:p>
            <a:pPr marL="285750" indent="-285750">
              <a:buFont typeface="Arial" panose="020B0604020202020204" pitchFamily="34" charset="0"/>
              <a:buChar char="•"/>
            </a:pPr>
            <a:r>
              <a:rPr lang="en-US" sz="1400" dirty="0"/>
              <a:t>There is a dependence between `</a:t>
            </a:r>
            <a:r>
              <a:rPr lang="en-US" sz="1400" dirty="0" err="1"/>
              <a:t>Payment_Method</a:t>
            </a:r>
            <a:r>
              <a:rPr lang="en-US" sz="1400" dirty="0"/>
              <a:t>` and `</a:t>
            </a:r>
            <a:r>
              <a:rPr lang="en-US" sz="1400" dirty="0" err="1"/>
              <a:t>Shipping_Method</a:t>
            </a:r>
            <a:r>
              <a:rPr lang="en-US" sz="1400" dirty="0"/>
              <a:t>` (p &lt; 0.05).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Customers' choice of shipping method is influenced by how they pay. Businesses can optimize shipping promotions tailored to payment methods, e.g., offering free express shipping for credit card users to encourage its adoption. </a:t>
            </a:r>
          </a:p>
        </p:txBody>
      </p:sp>
    </p:spTree>
    <p:extLst>
      <p:ext uri="{BB962C8B-B14F-4D97-AF65-F5344CB8AC3E}">
        <p14:creationId xmlns:p14="http://schemas.microsoft.com/office/powerpoint/2010/main" val="3483664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CAD7-94C0-A113-B37A-317E2960996C}"/>
              </a:ext>
            </a:extLst>
          </p:cNvPr>
          <p:cNvSpPr>
            <a:spLocks noGrp="1"/>
          </p:cNvSpPr>
          <p:nvPr>
            <p:ph type="title"/>
          </p:nvPr>
        </p:nvSpPr>
        <p:spPr>
          <a:xfrm>
            <a:off x="1692166" y="287779"/>
            <a:ext cx="10731062" cy="1280890"/>
          </a:xfrm>
        </p:spPr>
        <p:txBody>
          <a:bodyPr>
            <a:normAutofit/>
          </a:bodyPr>
          <a:lstStyle/>
          <a:p>
            <a:r>
              <a:rPr lang="en-IN" b="1" spc="300" dirty="0"/>
              <a:t>Base Model : K-Means Clustering</a:t>
            </a:r>
          </a:p>
        </p:txBody>
      </p:sp>
      <p:sp>
        <p:nvSpPr>
          <p:cNvPr id="3" name="Content Placeholder 2">
            <a:extLst>
              <a:ext uri="{FF2B5EF4-FFF2-40B4-BE49-F238E27FC236}">
                <a16:creationId xmlns:a16="http://schemas.microsoft.com/office/drawing/2014/main" id="{6EAF1741-00DD-65F6-0706-AA65516AB198}"/>
              </a:ext>
            </a:extLst>
          </p:cNvPr>
          <p:cNvSpPr>
            <a:spLocks noGrp="1"/>
          </p:cNvSpPr>
          <p:nvPr>
            <p:ph idx="1"/>
          </p:nvPr>
        </p:nvSpPr>
        <p:spPr>
          <a:xfrm>
            <a:off x="1837526" y="3292857"/>
            <a:ext cx="5006605" cy="3785860"/>
          </a:xfrm>
        </p:spPr>
        <p:txBody>
          <a:bodyPr>
            <a:normAutofit/>
          </a:bodyPr>
          <a:lstStyle/>
          <a:p>
            <a:pPr>
              <a:lnSpc>
                <a:spcPct val="90000"/>
              </a:lnSpc>
              <a:buFont typeface="Arial" panose="020B0604020202020204" pitchFamily="34" charset="0"/>
              <a:buChar char="•"/>
            </a:pP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90000"/>
              </a:lnSpc>
              <a:buFont typeface="Arial" panose="020B0604020202020204" pitchFamily="34" charset="0"/>
              <a:buChar char="•"/>
            </a:pP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For n = 3, we have a </a:t>
            </a:r>
            <a:r>
              <a:rPr lang="en-US" sz="1600" b="1" dirty="0">
                <a:solidFill>
                  <a:schemeClr val="tx1"/>
                </a:solidFill>
                <a:latin typeface="Calibri" panose="020F0502020204030204" pitchFamily="34" charset="0"/>
                <a:ea typeface="Calibri" panose="020F0502020204030204" pitchFamily="34" charset="0"/>
                <a:cs typeface="Calibri" panose="020F0502020204030204" pitchFamily="34" charset="0"/>
              </a:rPr>
              <a:t>Davies-Bouldin Score of 0.97:</a:t>
            </a:r>
            <a:endPar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90000"/>
              </a:lnSpc>
              <a:buFont typeface="Arial" panose="020B0604020202020204" pitchFamily="34" charset="0"/>
              <a:buChar char="•"/>
            </a:pP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Our model has a relatively low score, indicating that the clusters are well-separated and compact, which is a good result for clustering.</a:t>
            </a:r>
          </a:p>
          <a:p>
            <a:pPr>
              <a:lnSpc>
                <a:spcPct val="90000"/>
              </a:lnSpc>
              <a:buFont typeface="Arial" panose="020B0604020202020204" pitchFamily="34" charset="0"/>
              <a:buChar char="•"/>
            </a:pP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This score aligns with the inference from the elbow method, suggesting that the clustering configuration (likely around 3 clusters) effectively captures distinct customer segments with minimal overlap.</a:t>
            </a:r>
          </a:p>
          <a:p>
            <a:pPr>
              <a:lnSpc>
                <a:spcPct val="90000"/>
              </a:lnSpc>
              <a:buFont typeface="Arial" panose="020B0604020202020204" pitchFamily="34" charset="0"/>
              <a:buChar char="•"/>
            </a:pPr>
            <a:r>
              <a:rPr lang="en-US" sz="1600" dirty="0">
                <a:solidFill>
                  <a:schemeClr val="tx1"/>
                </a:solidFill>
                <a:latin typeface="Calibri" panose="020F0502020204030204" pitchFamily="34" charset="0"/>
                <a:ea typeface="Calibri" panose="020F0502020204030204" pitchFamily="34" charset="0"/>
                <a:cs typeface="Calibri" panose="020F0502020204030204" pitchFamily="34" charset="0"/>
              </a:rPr>
              <a:t>In summary, a Davies-Bouldin Score of 0.97 suggests that the clustering model has created meaningful, well-defined customer segments.</a:t>
            </a:r>
          </a:p>
          <a:p>
            <a:pPr>
              <a:lnSpc>
                <a:spcPct val="90000"/>
              </a:lnSpc>
              <a:buFont typeface="Arial" panose="020B0604020202020204" pitchFamily="34" charset="0"/>
              <a:buChar char="•"/>
            </a:pPr>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screen shot of a computer&#10;&#10;Description automatically generated">
            <a:extLst>
              <a:ext uri="{FF2B5EF4-FFF2-40B4-BE49-F238E27FC236}">
                <a16:creationId xmlns:a16="http://schemas.microsoft.com/office/drawing/2014/main" id="{A37B4AFF-7BE5-7409-2D2C-B06A9798B272}"/>
              </a:ext>
            </a:extLst>
          </p:cNvPr>
          <p:cNvPicPr>
            <a:picLocks noChangeAspect="1"/>
          </p:cNvPicPr>
          <p:nvPr/>
        </p:nvPicPr>
        <p:blipFill>
          <a:blip r:embed="rId2"/>
          <a:stretch>
            <a:fillRect/>
          </a:stretch>
        </p:blipFill>
        <p:spPr>
          <a:xfrm>
            <a:off x="6956300" y="3953453"/>
            <a:ext cx="5061371" cy="2691713"/>
          </a:xfrm>
          <a:prstGeom prst="rect">
            <a:avLst/>
          </a:prstGeom>
        </p:spPr>
      </p:pic>
      <p:sp>
        <p:nvSpPr>
          <p:cNvPr id="5" name="TextBox 4">
            <a:extLst>
              <a:ext uri="{FF2B5EF4-FFF2-40B4-BE49-F238E27FC236}">
                <a16:creationId xmlns:a16="http://schemas.microsoft.com/office/drawing/2014/main" id="{3B89240A-CD0B-40B2-9B6A-F4236F5CD2CD}"/>
              </a:ext>
            </a:extLst>
          </p:cNvPr>
          <p:cNvSpPr txBox="1"/>
          <p:nvPr/>
        </p:nvSpPr>
        <p:spPr>
          <a:xfrm>
            <a:off x="1837526" y="1010479"/>
            <a:ext cx="4782206" cy="283154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Elbow plot was used to find the optimal clusters. The "elbow" appears to be around 3 clusters, as the curve starts to flatten after this point. </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This suggests that adding more clusters beyond 3 yields diminishing returns in reducing within-cluster variance.</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 optimal number of clusters for our customer segmentation is 3.</a:t>
            </a:r>
          </a:p>
          <a:p>
            <a:pPr marL="285750" indent="-285750">
              <a:buFont typeface="Arial" panose="020B0604020202020204" pitchFamily="34" charset="0"/>
              <a:buChar char="•"/>
            </a:pPr>
            <a:endParaRPr lang="en-US" dirty="0"/>
          </a:p>
        </p:txBody>
      </p:sp>
      <p:pic>
        <p:nvPicPr>
          <p:cNvPr id="6" name="Content Placeholder 4" descr="A line graph with numbers&#10;&#10;Description automatically generated">
            <a:extLst>
              <a:ext uri="{FF2B5EF4-FFF2-40B4-BE49-F238E27FC236}">
                <a16:creationId xmlns:a16="http://schemas.microsoft.com/office/drawing/2014/main" id="{3B80AAA4-267C-4FA2-0907-E8A147A09F54}"/>
              </a:ext>
            </a:extLst>
          </p:cNvPr>
          <p:cNvPicPr>
            <a:picLocks noChangeAspect="1"/>
          </p:cNvPicPr>
          <p:nvPr/>
        </p:nvPicPr>
        <p:blipFill>
          <a:blip r:embed="rId3"/>
          <a:stretch>
            <a:fillRect/>
          </a:stretch>
        </p:blipFill>
        <p:spPr>
          <a:xfrm>
            <a:off x="6956300" y="928224"/>
            <a:ext cx="5006605" cy="2966414"/>
          </a:xfrm>
          <a:prstGeom prst="rect">
            <a:avLst/>
          </a:prstGeom>
        </p:spPr>
      </p:pic>
    </p:spTree>
    <p:extLst>
      <p:ext uri="{BB962C8B-B14F-4D97-AF65-F5344CB8AC3E}">
        <p14:creationId xmlns:p14="http://schemas.microsoft.com/office/powerpoint/2010/main" val="30330575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2330</TotalTime>
  <Words>1506</Words>
  <Application>Microsoft Macintosh PowerPoint</Application>
  <PresentationFormat>Widescreen</PresentationFormat>
  <Paragraphs>143</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Algerian</vt:lpstr>
      <vt:lpstr>Andale Mono</vt:lpstr>
      <vt:lpstr>Arial</vt:lpstr>
      <vt:lpstr>Calibri</vt:lpstr>
      <vt:lpstr>Century Gothic</vt:lpstr>
      <vt:lpstr>Helvetica Neue</vt:lpstr>
      <vt:lpstr>Wingdings</vt:lpstr>
      <vt:lpstr>Wingdings 3</vt:lpstr>
      <vt:lpstr>Wisp</vt:lpstr>
      <vt:lpstr>PowerPoint Presentation</vt:lpstr>
      <vt:lpstr>PowerPoint Presentation</vt:lpstr>
      <vt:lpstr>PowerPoint Presentation</vt:lpstr>
      <vt:lpstr>Null Value Treatment</vt:lpstr>
      <vt:lpstr>KDE Plot for numerical features</vt:lpstr>
      <vt:lpstr>Customer segmentation based on various features</vt:lpstr>
      <vt:lpstr>Distribution of customers based on categorical variables</vt:lpstr>
      <vt:lpstr>Hypothesis Testing  </vt:lpstr>
      <vt:lpstr>Base Model : 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Tamilselvan M</dc:creator>
  <cp:lastModifiedBy>Asuntha Lovelin</cp:lastModifiedBy>
  <cp:revision>22</cp:revision>
  <dcterms:created xsi:type="dcterms:W3CDTF">2022-06-20T13:57:07Z</dcterms:created>
  <dcterms:modified xsi:type="dcterms:W3CDTF">2024-12-10T20:37:12Z</dcterms:modified>
</cp:coreProperties>
</file>